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4"/>
  </p:sldMasterIdLst>
  <p:notesMasterIdLst>
    <p:notesMasterId r:id="rId38"/>
  </p:notesMasterIdLst>
  <p:handoutMasterIdLst>
    <p:handoutMasterId r:id="rId39"/>
  </p:handoutMasterIdLst>
  <p:sldIdLst>
    <p:sldId id="263" r:id="rId5"/>
    <p:sldId id="302" r:id="rId6"/>
    <p:sldId id="292" r:id="rId7"/>
    <p:sldId id="307" r:id="rId8"/>
    <p:sldId id="257" r:id="rId9"/>
    <p:sldId id="303" r:id="rId10"/>
    <p:sldId id="304" r:id="rId11"/>
    <p:sldId id="293" r:id="rId12"/>
    <p:sldId id="258" r:id="rId13"/>
    <p:sldId id="259" r:id="rId14"/>
    <p:sldId id="261" r:id="rId15"/>
    <p:sldId id="262" r:id="rId16"/>
    <p:sldId id="294" r:id="rId17"/>
    <p:sldId id="265" r:id="rId18"/>
    <p:sldId id="295" r:id="rId19"/>
    <p:sldId id="296" r:id="rId20"/>
    <p:sldId id="297" r:id="rId21"/>
    <p:sldId id="298" r:id="rId22"/>
    <p:sldId id="266" r:id="rId23"/>
    <p:sldId id="299" r:id="rId24"/>
    <p:sldId id="300" r:id="rId25"/>
    <p:sldId id="291" r:id="rId26"/>
    <p:sldId id="278" r:id="rId27"/>
    <p:sldId id="306" r:id="rId28"/>
    <p:sldId id="286" r:id="rId29"/>
    <p:sldId id="268" r:id="rId30"/>
    <p:sldId id="264" r:id="rId31"/>
    <p:sldId id="267" r:id="rId32"/>
    <p:sldId id="269" r:id="rId33"/>
    <p:sldId id="270" r:id="rId34"/>
    <p:sldId id="284" r:id="rId35"/>
    <p:sldId id="285" r:id="rId36"/>
    <p:sldId id="308" r:id="rId37"/>
  </p:sldIdLst>
  <p:sldSz cx="9144000" cy="5143500" type="screen16x9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8" userDrawn="1">
          <p15:clr>
            <a:srgbClr val="A4A3A4"/>
          </p15:clr>
        </p15:guide>
        <p15:guide id="2" pos="2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F4"/>
    <a:srgbClr val="C7ECDC"/>
    <a:srgbClr val="4F0433"/>
    <a:srgbClr val="CCEBED"/>
    <a:srgbClr val="FFDDD6"/>
    <a:srgbClr val="666666"/>
    <a:srgbClr val="DDDEE0"/>
    <a:srgbClr val="FF876F"/>
    <a:srgbClr val="FFE7C2"/>
    <a:srgbClr val="FFC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8F977-D373-C842-ABD3-46A240FBD639}" v="106" dt="2023-06-20T14:15:07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9" autoAdjust="0"/>
    <p:restoredTop sz="95782" autoAdjust="0"/>
  </p:normalViewPr>
  <p:slideViewPr>
    <p:cSldViewPr>
      <p:cViewPr varScale="1">
        <p:scale>
          <a:sx n="163" d="100"/>
          <a:sy n="163" d="100"/>
        </p:scale>
        <p:origin x="912" y="184"/>
      </p:cViewPr>
      <p:guideLst>
        <p:guide orient="horz" pos="448"/>
        <p:guide pos="2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35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ëlle Pasman" userId="b5a9ff34-74ec-4674-b445-40435aef98dd" providerId="ADAL" clId="{02D8F977-D373-C842-ABD3-46A240FBD639}"/>
    <pc:docChg chg="undo redo custSel addSld delSld modSld sldOrd">
      <pc:chgData name="Joëlle Pasman" userId="b5a9ff34-74ec-4674-b445-40435aef98dd" providerId="ADAL" clId="{02D8F977-D373-C842-ABD3-46A240FBD639}" dt="2023-06-20T14:39:25.750" v="1296" actId="3626"/>
      <pc:docMkLst>
        <pc:docMk/>
      </pc:docMkLst>
      <pc:sldChg chg="addSp delSp modSp mod">
        <pc:chgData name="Joëlle Pasman" userId="b5a9ff34-74ec-4674-b445-40435aef98dd" providerId="ADAL" clId="{02D8F977-D373-C842-ABD3-46A240FBD639}" dt="2023-06-20T08:10:46.146" v="160"/>
        <pc:sldMkLst>
          <pc:docMk/>
          <pc:sldMk cId="1850790286" sldId="257"/>
        </pc:sldMkLst>
        <pc:spChg chg="mod">
          <ac:chgData name="Joëlle Pasman" userId="b5a9ff34-74ec-4674-b445-40435aef98dd" providerId="ADAL" clId="{02D8F977-D373-C842-ABD3-46A240FBD639}" dt="2023-06-16T11:18:10.850" v="87" actId="20577"/>
          <ac:spMkLst>
            <pc:docMk/>
            <pc:sldMk cId="1850790286" sldId="257"/>
            <ac:spMk id="3" creationId="{BF9C9B5A-5E68-462F-971E-3169BF3082C6}"/>
          </ac:spMkLst>
        </pc:spChg>
        <pc:spChg chg="add del mod">
          <ac:chgData name="Joëlle Pasman" userId="b5a9ff34-74ec-4674-b445-40435aef98dd" providerId="ADAL" clId="{02D8F977-D373-C842-ABD3-46A240FBD639}" dt="2023-06-20T08:10:40.769" v="158"/>
          <ac:spMkLst>
            <pc:docMk/>
            <pc:sldMk cId="1850790286" sldId="257"/>
            <ac:spMk id="7" creationId="{EEE09155-D809-B1FF-5486-000EA4A0D891}"/>
          </ac:spMkLst>
        </pc:spChg>
        <pc:spChg chg="add del mod">
          <ac:chgData name="Joëlle Pasman" userId="b5a9ff34-74ec-4674-b445-40435aef98dd" providerId="ADAL" clId="{02D8F977-D373-C842-ABD3-46A240FBD639}" dt="2023-06-20T08:10:46.146" v="160"/>
          <ac:spMkLst>
            <pc:docMk/>
            <pc:sldMk cId="1850790286" sldId="257"/>
            <ac:spMk id="8" creationId="{CC58F1BF-CD44-CEC7-8288-0AC7E0EB3AE2}"/>
          </ac:spMkLst>
        </pc:spChg>
      </pc:sldChg>
      <pc:sldChg chg="addSp delSp modSp mod">
        <pc:chgData name="Joëlle Pasman" userId="b5a9ff34-74ec-4674-b445-40435aef98dd" providerId="ADAL" clId="{02D8F977-D373-C842-ABD3-46A240FBD639}" dt="2023-06-15T07:52:11.294" v="1" actId="26606"/>
        <pc:sldMkLst>
          <pc:docMk/>
          <pc:sldMk cId="1099428093" sldId="263"/>
        </pc:sldMkLst>
        <pc:spChg chg="mod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2" creationId="{6250195B-8A87-0659-1403-6E7233781A4D}"/>
          </ac:spMkLst>
        </pc:spChg>
        <pc:spChg chg="mod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3" creationId="{1B4D2C54-6FB1-D0FC-01BE-847D5965E867}"/>
          </ac:spMkLst>
        </pc:spChg>
        <pc:spChg chg="add del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8" creationId="{4522B21E-B2B9-4C72-9A71-C87EFD137480}"/>
          </ac:spMkLst>
        </pc:spChg>
        <pc:spChg chg="add del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10" creationId="{5EB7D2A2-F448-44D4-938C-DC84CBCB3B1E}"/>
          </ac:spMkLst>
        </pc:spChg>
        <pc:spChg chg="add del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12" creationId="{871AEA07-1E14-44B4-8E55-64EF049CD66F}"/>
          </ac:spMkLst>
        </pc:spChg>
        <pc:spChg chg="add del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19" creationId="{B902EF0F-46E4-4A03-9F60-1050C6DCE2B5}"/>
          </ac:spMkLst>
        </pc:spChg>
        <pc:spChg chg="add del">
          <ac:chgData name="Joëlle Pasman" userId="b5a9ff34-74ec-4674-b445-40435aef98dd" providerId="ADAL" clId="{02D8F977-D373-C842-ABD3-46A240FBD639}" dt="2023-06-15T07:52:11.294" v="1" actId="26606"/>
          <ac:spMkLst>
            <pc:docMk/>
            <pc:sldMk cId="1099428093" sldId="263"/>
            <ac:spMk id="21" creationId="{582045D0-5727-4EB9-858E-6A3506E74B58}"/>
          </ac:spMkLst>
        </pc:spChg>
        <pc:cxnChg chg="add del">
          <ac:chgData name="Joëlle Pasman" userId="b5a9ff34-74ec-4674-b445-40435aef98dd" providerId="ADAL" clId="{02D8F977-D373-C842-ABD3-46A240FBD639}" dt="2023-06-15T07:52:11.294" v="1" actId="26606"/>
          <ac:cxnSpMkLst>
            <pc:docMk/>
            <pc:sldMk cId="1099428093" sldId="263"/>
            <ac:cxnSpMk id="14" creationId="{F7C8EA93-3210-4C62-99E9-153C275E3A87}"/>
          </ac:cxnSpMkLst>
        </pc:cxnChg>
      </pc:sldChg>
      <pc:sldChg chg="addSp delSp modSp mod">
        <pc:chgData name="Joëlle Pasman" userId="b5a9ff34-74ec-4674-b445-40435aef98dd" providerId="ADAL" clId="{02D8F977-D373-C842-ABD3-46A240FBD639}" dt="2023-06-15T08:00:25.136" v="23" actId="26606"/>
        <pc:sldMkLst>
          <pc:docMk/>
          <pc:sldMk cId="123400597" sldId="267"/>
        </pc:sldMkLst>
        <pc:spChg chg="mod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3" creationId="{EE31F25B-6C63-205F-B4D4-1263839711AD}"/>
          </ac:spMkLst>
        </pc:spChg>
        <pc:spChg chg="mod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4" creationId="{07D468CA-74C4-478A-9E30-D68B32CA4931}"/>
          </ac:spMkLst>
        </pc:spChg>
        <pc:spChg chg="mod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5" creationId="{8E3A657F-A947-E557-52E2-63B22A237189}"/>
          </ac:spMkLst>
        </pc:spChg>
        <pc:spChg chg="mod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6" creationId="{CA660F10-12C5-F37D-6A27-FE887238282B}"/>
          </ac:spMkLst>
        </pc:spChg>
        <pc:spChg chg="add del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10" creationId="{7FF47CB7-972F-479F-A36D-9E72D26EC8DA}"/>
          </ac:spMkLst>
        </pc:spChg>
        <pc:spChg chg="add del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14" creationId="{0D153B68-5844-490D-8E67-F616D6D721CA}"/>
          </ac:spMkLst>
        </pc:spChg>
        <pc:spChg chg="add del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16" creationId="{9A0D773F-7A7D-4DBB-9DEA-86BB8B8F4BC8}"/>
          </ac:spMkLst>
        </pc:spChg>
        <pc:spChg chg="mod ord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17" creationId="{9C1C30F4-7503-40C3-40DE-D9E5BD1A1D77}"/>
          </ac:spMkLst>
        </pc:spChg>
        <pc:spChg chg="add del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2057" creationId="{61293230-B0F6-45B1-96D1-13D18E242995}"/>
          </ac:spMkLst>
        </pc:spChg>
        <pc:spChg chg="add del">
          <ac:chgData name="Joëlle Pasman" userId="b5a9ff34-74ec-4674-b445-40435aef98dd" providerId="ADAL" clId="{02D8F977-D373-C842-ABD3-46A240FBD639}" dt="2023-06-15T08:00:25.136" v="23" actId="26606"/>
          <ac:spMkLst>
            <pc:docMk/>
            <pc:sldMk cId="123400597" sldId="267"/>
            <ac:spMk id="2059" creationId="{DB74BAD7-F0FC-4719-A31F-1ABDB62116DA}"/>
          </ac:spMkLst>
        </pc:spChg>
        <pc:picChg chg="mod">
          <ac:chgData name="Joëlle Pasman" userId="b5a9ff34-74ec-4674-b445-40435aef98dd" providerId="ADAL" clId="{02D8F977-D373-C842-ABD3-46A240FBD639}" dt="2023-06-15T08:00:25.136" v="23" actId="26606"/>
          <ac:picMkLst>
            <pc:docMk/>
            <pc:sldMk cId="123400597" sldId="267"/>
            <ac:picMk id="7" creationId="{3CD3AF74-7155-495B-8F52-2BFEFC94A550}"/>
          </ac:picMkLst>
        </pc:picChg>
        <pc:picChg chg="add mod ord">
          <ac:chgData name="Joëlle Pasman" userId="b5a9ff34-74ec-4674-b445-40435aef98dd" providerId="ADAL" clId="{02D8F977-D373-C842-ABD3-46A240FBD639}" dt="2023-06-15T08:00:25.136" v="23" actId="26606"/>
          <ac:picMkLst>
            <pc:docMk/>
            <pc:sldMk cId="123400597" sldId="267"/>
            <ac:picMk id="2050" creationId="{45F1FF65-289F-5171-39B5-94F1FC48BB26}"/>
          </ac:picMkLst>
        </pc:picChg>
        <pc:picChg chg="add mod ord">
          <ac:chgData name="Joëlle Pasman" userId="b5a9ff34-74ec-4674-b445-40435aef98dd" providerId="ADAL" clId="{02D8F977-D373-C842-ABD3-46A240FBD639}" dt="2023-06-15T08:00:25.136" v="23" actId="26606"/>
          <ac:picMkLst>
            <pc:docMk/>
            <pc:sldMk cId="123400597" sldId="267"/>
            <ac:picMk id="2052" creationId="{67B5C920-5849-B028-89CD-26BD9D4C7BB1}"/>
          </ac:picMkLst>
        </pc:picChg>
      </pc:sldChg>
      <pc:sldChg chg="modSp mod">
        <pc:chgData name="Joëlle Pasman" userId="b5a9ff34-74ec-4674-b445-40435aef98dd" providerId="ADAL" clId="{02D8F977-D373-C842-ABD3-46A240FBD639}" dt="2023-06-20T13:39:25.945" v="913" actId="20577"/>
        <pc:sldMkLst>
          <pc:docMk/>
          <pc:sldMk cId="1696017852" sldId="268"/>
        </pc:sldMkLst>
        <pc:spChg chg="mod">
          <ac:chgData name="Joëlle Pasman" userId="b5a9ff34-74ec-4674-b445-40435aef98dd" providerId="ADAL" clId="{02D8F977-D373-C842-ABD3-46A240FBD639}" dt="2023-06-20T13:39:25.945" v="913" actId="20577"/>
          <ac:spMkLst>
            <pc:docMk/>
            <pc:sldMk cId="1696017852" sldId="268"/>
            <ac:spMk id="7" creationId="{FDAE4797-76EA-D3FF-2149-7CDABD571352}"/>
          </ac:spMkLst>
        </pc:spChg>
      </pc:sldChg>
      <pc:sldChg chg="addSp modSp mod">
        <pc:chgData name="Joëlle Pasman" userId="b5a9ff34-74ec-4674-b445-40435aef98dd" providerId="ADAL" clId="{02D8F977-D373-C842-ABD3-46A240FBD639}" dt="2023-06-20T08:44:52.047" v="544" actId="6549"/>
        <pc:sldMkLst>
          <pc:docMk/>
          <pc:sldMk cId="4266394917" sldId="269"/>
        </pc:sldMkLst>
        <pc:spChg chg="add mod">
          <ac:chgData name="Joëlle Pasman" userId="b5a9ff34-74ec-4674-b445-40435aef98dd" providerId="ADAL" clId="{02D8F977-D373-C842-ABD3-46A240FBD639}" dt="2023-06-20T08:08:45.160" v="116" actId="113"/>
          <ac:spMkLst>
            <pc:docMk/>
            <pc:sldMk cId="4266394917" sldId="269"/>
            <ac:spMk id="3" creationId="{CCD700C7-59CC-8194-59F3-DA1EBBF820B1}"/>
          </ac:spMkLst>
        </pc:spChg>
        <pc:spChg chg="mod">
          <ac:chgData name="Joëlle Pasman" userId="b5a9ff34-74ec-4674-b445-40435aef98dd" providerId="ADAL" clId="{02D8F977-D373-C842-ABD3-46A240FBD639}" dt="2023-06-20T08:44:52.047" v="544" actId="6549"/>
          <ac:spMkLst>
            <pc:docMk/>
            <pc:sldMk cId="4266394917" sldId="269"/>
            <ac:spMk id="13" creationId="{F5FD630B-D052-84EB-2A8F-2B031355C81A}"/>
          </ac:spMkLst>
        </pc:spChg>
      </pc:sldChg>
      <pc:sldChg chg="addSp modSp mod">
        <pc:chgData name="Joëlle Pasman" userId="b5a9ff34-74ec-4674-b445-40435aef98dd" providerId="ADAL" clId="{02D8F977-D373-C842-ABD3-46A240FBD639}" dt="2023-06-20T08:09:02.518" v="137" actId="1035"/>
        <pc:sldMkLst>
          <pc:docMk/>
          <pc:sldMk cId="161478535" sldId="270"/>
        </pc:sldMkLst>
        <pc:spChg chg="mod">
          <ac:chgData name="Joëlle Pasman" userId="b5a9ff34-74ec-4674-b445-40435aef98dd" providerId="ADAL" clId="{02D8F977-D373-C842-ABD3-46A240FBD639}" dt="2023-06-15T08:00:55.951" v="40" actId="20577"/>
          <ac:spMkLst>
            <pc:docMk/>
            <pc:sldMk cId="161478535" sldId="270"/>
            <ac:spMk id="2" creationId="{EF635E65-FE7E-EB07-BB51-8AF4D4026868}"/>
          </ac:spMkLst>
        </pc:spChg>
        <pc:spChg chg="add mod">
          <ac:chgData name="Joëlle Pasman" userId="b5a9ff34-74ec-4674-b445-40435aef98dd" providerId="ADAL" clId="{02D8F977-D373-C842-ABD3-46A240FBD639}" dt="2023-06-20T08:09:02.518" v="137" actId="1035"/>
          <ac:spMkLst>
            <pc:docMk/>
            <pc:sldMk cId="161478535" sldId="270"/>
            <ac:spMk id="3" creationId="{5B8FF9DB-DBA3-28FD-63E3-763D3310A571}"/>
          </ac:spMkLst>
        </pc:spChg>
      </pc:sldChg>
      <pc:sldChg chg="modSp mod">
        <pc:chgData name="Joëlle Pasman" userId="b5a9ff34-74ec-4674-b445-40435aef98dd" providerId="ADAL" clId="{02D8F977-D373-C842-ABD3-46A240FBD639}" dt="2023-06-20T08:09:19.445" v="144" actId="1038"/>
        <pc:sldMkLst>
          <pc:docMk/>
          <pc:sldMk cId="1654473375" sldId="284"/>
        </pc:sldMkLst>
        <pc:spChg chg="mod">
          <ac:chgData name="Joëlle Pasman" userId="b5a9ff34-74ec-4674-b445-40435aef98dd" providerId="ADAL" clId="{02D8F977-D373-C842-ABD3-46A240FBD639}" dt="2023-06-20T08:09:19.445" v="144" actId="1038"/>
          <ac:spMkLst>
            <pc:docMk/>
            <pc:sldMk cId="1654473375" sldId="284"/>
            <ac:spMk id="8" creationId="{AC23B541-6F75-DF5B-9350-0B2D36A7FB6D}"/>
          </ac:spMkLst>
        </pc:spChg>
        <pc:picChg chg="mod">
          <ac:chgData name="Joëlle Pasman" userId="b5a9ff34-74ec-4674-b445-40435aef98dd" providerId="ADAL" clId="{02D8F977-D373-C842-ABD3-46A240FBD639}" dt="2023-06-15T08:01:37.765" v="42" actId="1440"/>
          <ac:picMkLst>
            <pc:docMk/>
            <pc:sldMk cId="1654473375" sldId="284"/>
            <ac:picMk id="9" creationId="{F9698976-5C15-B1D8-7460-DBBAAF844073}"/>
          </ac:picMkLst>
        </pc:picChg>
      </pc:sldChg>
      <pc:sldChg chg="modSp mod">
        <pc:chgData name="Joëlle Pasman" userId="b5a9ff34-74ec-4674-b445-40435aef98dd" providerId="ADAL" clId="{02D8F977-D373-C842-ABD3-46A240FBD639}" dt="2023-06-20T14:26:29.620" v="1265" actId="20577"/>
        <pc:sldMkLst>
          <pc:docMk/>
          <pc:sldMk cId="2681134808" sldId="285"/>
        </pc:sldMkLst>
        <pc:spChg chg="mod">
          <ac:chgData name="Joëlle Pasman" userId="b5a9ff34-74ec-4674-b445-40435aef98dd" providerId="ADAL" clId="{02D8F977-D373-C842-ABD3-46A240FBD639}" dt="2023-06-20T08:10:03.763" v="155" actId="20577"/>
          <ac:spMkLst>
            <pc:docMk/>
            <pc:sldMk cId="2681134808" sldId="285"/>
            <ac:spMk id="2" creationId="{689B5251-2AFD-FF06-6CE5-588A2012758A}"/>
          </ac:spMkLst>
        </pc:spChg>
        <pc:spChg chg="mod">
          <ac:chgData name="Joëlle Pasman" userId="b5a9ff34-74ec-4674-b445-40435aef98dd" providerId="ADAL" clId="{02D8F977-D373-C842-ABD3-46A240FBD639}" dt="2023-06-20T14:26:29.620" v="1265" actId="20577"/>
          <ac:spMkLst>
            <pc:docMk/>
            <pc:sldMk cId="2681134808" sldId="285"/>
            <ac:spMk id="3" creationId="{CE029857-5CD9-7306-A053-C90CC575735F}"/>
          </ac:spMkLst>
        </pc:spChg>
      </pc:sldChg>
      <pc:sldChg chg="addSp modSp mod">
        <pc:chgData name="Joëlle Pasman" userId="b5a9ff34-74ec-4674-b445-40435aef98dd" providerId="ADAL" clId="{02D8F977-D373-C842-ABD3-46A240FBD639}" dt="2023-06-20T14:15:15.044" v="1122" actId="1076"/>
        <pc:sldMkLst>
          <pc:docMk/>
          <pc:sldMk cId="2861831120" sldId="292"/>
        </pc:sldMkLst>
        <pc:picChg chg="add mod">
          <ac:chgData name="Joëlle Pasman" userId="b5a9ff34-74ec-4674-b445-40435aef98dd" providerId="ADAL" clId="{02D8F977-D373-C842-ABD3-46A240FBD639}" dt="2023-06-20T14:15:15.044" v="1122" actId="1076"/>
          <ac:picMkLst>
            <pc:docMk/>
            <pc:sldMk cId="2861831120" sldId="292"/>
            <ac:picMk id="8" creationId="{7C67C273-498A-9D3A-4745-0C7D690F4B67}"/>
          </ac:picMkLst>
        </pc:picChg>
      </pc:sldChg>
      <pc:sldChg chg="modSp mod">
        <pc:chgData name="Joëlle Pasman" userId="b5a9ff34-74ec-4674-b445-40435aef98dd" providerId="ADAL" clId="{02D8F977-D373-C842-ABD3-46A240FBD639}" dt="2023-06-16T11:20:22.497" v="88" actId="20577"/>
        <pc:sldMkLst>
          <pc:docMk/>
          <pc:sldMk cId="269265033" sldId="298"/>
        </pc:sldMkLst>
        <pc:spChg chg="mod">
          <ac:chgData name="Joëlle Pasman" userId="b5a9ff34-74ec-4674-b445-40435aef98dd" providerId="ADAL" clId="{02D8F977-D373-C842-ABD3-46A240FBD639}" dt="2023-06-16T11:20:22.497" v="88" actId="20577"/>
          <ac:spMkLst>
            <pc:docMk/>
            <pc:sldMk cId="269265033" sldId="298"/>
            <ac:spMk id="3" creationId="{71E55ECE-CCBB-403B-A114-5B383E85E7F6}"/>
          </ac:spMkLst>
        </pc:spChg>
      </pc:sldChg>
      <pc:sldChg chg="addSp delSp add del setBg delDesignElem">
        <pc:chgData name="Joëlle Pasman" userId="b5a9ff34-74ec-4674-b445-40435aef98dd" providerId="ADAL" clId="{02D8F977-D373-C842-ABD3-46A240FBD639}" dt="2023-06-20T08:10:55.479" v="163"/>
        <pc:sldMkLst>
          <pc:docMk/>
          <pc:sldMk cId="603169840" sldId="307"/>
        </pc:sldMkLst>
        <pc:spChg chg="add del">
          <ac:chgData name="Joëlle Pasman" userId="b5a9ff34-74ec-4674-b445-40435aef98dd" providerId="ADAL" clId="{02D8F977-D373-C842-ABD3-46A240FBD639}" dt="2023-06-20T08:10:55.479" v="163"/>
          <ac:spMkLst>
            <pc:docMk/>
            <pc:sldMk cId="603169840" sldId="307"/>
            <ac:spMk id="11" creationId="{C9A36457-A5F4-4103-A443-02581C09185B}"/>
          </ac:spMkLst>
        </pc:spChg>
        <pc:spChg chg="add del">
          <ac:chgData name="Joëlle Pasman" userId="b5a9ff34-74ec-4674-b445-40435aef98dd" providerId="ADAL" clId="{02D8F977-D373-C842-ABD3-46A240FBD639}" dt="2023-06-20T08:10:55.479" v="163"/>
          <ac:spMkLst>
            <pc:docMk/>
            <pc:sldMk cId="603169840" sldId="307"/>
            <ac:spMk id="13" creationId="{DC5FB7E8-B636-40FA-BE8D-48145C0F5C57}"/>
          </ac:spMkLst>
        </pc:spChg>
        <pc:spChg chg="add del">
          <ac:chgData name="Joëlle Pasman" userId="b5a9ff34-74ec-4674-b445-40435aef98dd" providerId="ADAL" clId="{02D8F977-D373-C842-ABD3-46A240FBD639}" dt="2023-06-20T08:10:55.479" v="163"/>
          <ac:spMkLst>
            <pc:docMk/>
            <pc:sldMk cId="603169840" sldId="307"/>
            <ac:spMk id="15" creationId="{142DCE2C-2863-46FA-9BE7-24365A24D9BA}"/>
          </ac:spMkLst>
        </pc:spChg>
      </pc:sldChg>
      <pc:sldChg chg="addSp delSp modSp add mod ord">
        <pc:chgData name="Joëlle Pasman" userId="b5a9ff34-74ec-4674-b445-40435aef98dd" providerId="ADAL" clId="{02D8F977-D373-C842-ABD3-46A240FBD639}" dt="2023-06-20T14:39:25.750" v="1296" actId="3626"/>
        <pc:sldMkLst>
          <pc:docMk/>
          <pc:sldMk cId="1817218914" sldId="307"/>
        </pc:sldMkLst>
        <pc:spChg chg="mod">
          <ac:chgData name="Joëlle Pasman" userId="b5a9ff34-74ec-4674-b445-40435aef98dd" providerId="ADAL" clId="{02D8F977-D373-C842-ABD3-46A240FBD639}" dt="2023-06-20T14:39:25.750" v="1296" actId="3626"/>
          <ac:spMkLst>
            <pc:docMk/>
            <pc:sldMk cId="1817218914" sldId="307"/>
            <ac:spMk id="3" creationId="{BF9C9B5A-5E68-462F-971E-3169BF3082C6}"/>
          </ac:spMkLst>
        </pc:spChg>
        <pc:graphicFrameChg chg="add del">
          <ac:chgData name="Joëlle Pasman" userId="b5a9ff34-74ec-4674-b445-40435aef98dd" providerId="ADAL" clId="{02D8F977-D373-C842-ABD3-46A240FBD639}" dt="2023-06-20T13:36:33.562" v="865" actId="3680"/>
          <ac:graphicFrameMkLst>
            <pc:docMk/>
            <pc:sldMk cId="1817218914" sldId="307"/>
            <ac:graphicFrameMk id="7" creationId="{894EBB54-8F86-7035-5F87-1BFF98998B47}"/>
          </ac:graphicFrameMkLst>
        </pc:graphicFrameChg>
      </pc:sldChg>
      <pc:sldChg chg="modSp new mod ord">
        <pc:chgData name="Joëlle Pasman" userId="b5a9ff34-74ec-4674-b445-40435aef98dd" providerId="ADAL" clId="{02D8F977-D373-C842-ABD3-46A240FBD639}" dt="2023-06-20T14:13:11.361" v="1116" actId="20578"/>
        <pc:sldMkLst>
          <pc:docMk/>
          <pc:sldMk cId="1099221966" sldId="308"/>
        </pc:sldMkLst>
        <pc:spChg chg="mod">
          <ac:chgData name="Joëlle Pasman" userId="b5a9ff34-74ec-4674-b445-40435aef98dd" providerId="ADAL" clId="{02D8F977-D373-C842-ABD3-46A240FBD639}" dt="2023-06-20T10:34:26.747" v="728" actId="20577"/>
          <ac:spMkLst>
            <pc:docMk/>
            <pc:sldMk cId="1099221966" sldId="308"/>
            <ac:spMk id="2" creationId="{7F12AC6A-F607-4DE6-6C90-FDCCCF37545F}"/>
          </ac:spMkLst>
        </pc:spChg>
        <pc:spChg chg="mod">
          <ac:chgData name="Joëlle Pasman" userId="b5a9ff34-74ec-4674-b445-40435aef98dd" providerId="ADAL" clId="{02D8F977-D373-C842-ABD3-46A240FBD639}" dt="2023-06-20T14:12:07.242" v="1108" actId="2711"/>
          <ac:spMkLst>
            <pc:docMk/>
            <pc:sldMk cId="1099221966" sldId="308"/>
            <ac:spMk id="3" creationId="{9A870DD6-5E0E-BFFE-14EE-C486FF1A8C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818A54A-96AB-47F2-9FE3-5AA7C5EE68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77C3AE1-DBA2-4DA9-A7CE-D2A621C810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5F06C-14D9-45DF-81A5-F25F8ECA9886}" type="datetimeFigureOut">
              <a:rPr lang="sv-SE" smtClean="0"/>
              <a:t>2023-06-20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FB76FC6-F54A-4120-9B8F-E28E2A08E5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D9B89EF-3F47-4486-BAA9-AF9A8BE09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CC5D8-C806-4BBF-A442-91371CDD1BC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2378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sv-S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F6DBA7-38D3-4FF9-B176-AA5B07999DDF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3929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6DBA7-38D3-4FF9-B176-AA5B07999DDF}" type="slidenum">
              <a:rPr lang="sv-SE" smtClean="0"/>
              <a:pPr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9100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ADC1-B11C-5C43-06AD-CDB68DA87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56E5D-1D1F-7A53-3CB3-4E26E1074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9457B-2E2F-3901-29E6-D92DAC3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4793-303E-DD40-A186-EA9F229F6F01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1383F-8A58-8E2D-6A7A-A1C3FE66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B0641-F42F-38A0-4E51-129052DE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06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F811-F6F4-3E1B-2077-8A8FBF77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FC326-CF05-86A7-2591-2262C91E9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2E5FB-4966-4611-8CA7-358F7B94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F7B07-8CCF-6246-B4FA-F21B25B49C80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1D2F-35CA-2A00-52BF-A57456AE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CBF1-6296-3989-C151-1D0CFD88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7395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4DC27-407F-D0D1-22FC-82E9EEE0E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C8009-C664-5A03-68C6-FAB6CA87E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7001A-85AA-3646-0F6A-4CC65960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2F77-2E15-E848-8752-7B28E3090288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FFADB-382E-FE93-51C1-F6A38456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56CD-557A-A36B-75B5-8877E304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576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0504E30-026F-2F4E-8AA4-42B2AD69F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8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1 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6C309769-9796-3F4C-16EC-30D95F727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AA63C4E-0A70-530E-97DF-2D2B5352F878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256774" y="1402829"/>
            <a:ext cx="4170039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1D2BA1C-0344-BC2E-84D4-95E7F2FD7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30" y="4808547"/>
            <a:ext cx="2155777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NHSG</a:t>
            </a:r>
            <a:endParaRPr lang="sv-SE" dirty="0"/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4A4E90-74DB-5B42-B0BA-4CE74D123716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570BB-7289-4069-9D4A-2FAE4107D42A}" type="slidenum">
              <a:rPr lang="sv-SE"/>
              <a:pPr/>
              <a:t>‹#›</a:t>
            </a:fld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32F5674-CEDF-3242-F062-BFE26C9534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238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AB09F81-3DF8-1100-91E4-2C1919909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372DAC4F-41A4-C8F3-1E26-84893299D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30" y="4808547"/>
            <a:ext cx="2155777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NHSG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8FE70-5C0A-924C-98DE-E80A76FCF16F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6EECC-44D8-4442-87AA-D47F74CC81A2}" type="slidenum">
              <a:rPr lang="sv-SE"/>
              <a:pPr/>
              <a:t>‹#›</a:t>
            </a:fld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F22D20B-A38A-2C1F-3498-AC2B7335FC0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FFBD3AD7-6C44-F3A0-2593-5418DFBAB09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55971" y="1401312"/>
            <a:ext cx="4170038" cy="319371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9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 m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>
          <a:xfrm>
            <a:off x="255971" y="4016459"/>
            <a:ext cx="4170039" cy="57849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6"/>
          </p:nvPr>
        </p:nvSpPr>
        <p:spPr>
          <a:xfrm>
            <a:off x="4711200" y="4016459"/>
            <a:ext cx="4170039" cy="574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tshållare för sidfot 2">
            <a:extLst>
              <a:ext uri="{FF2B5EF4-FFF2-40B4-BE49-F238E27FC236}">
                <a16:creationId xmlns:a16="http://schemas.microsoft.com/office/drawing/2014/main" id="{D069920A-1206-9BEB-B428-2FE026E7B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630" y="4808547"/>
            <a:ext cx="2155777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NHSG</a:t>
            </a:r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4AF8-0CDC-9D4A-BCC2-3EA5F2644B8D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BA1DA48D-062A-3C0F-2375-4EA717C42C5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5971" y="1401312"/>
            <a:ext cx="4170038" cy="252014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3CB555F-D425-F70E-7236-981C45B2BAF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11200" y="1404632"/>
            <a:ext cx="4170040" cy="251682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EE93-3CD9-7123-ED60-35CF172B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77B6-F0EB-EE40-AB44-08C18A68D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58CBD-72BA-B4CC-E275-F6DB4D30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4CBA-76CE-1E4E-A7BB-54B7B29359D5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752D-7CD3-CC83-0545-34E4F204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13450-2E55-0282-D01C-52430FA9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176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839B-5312-0AA2-50EB-BE2B7A82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2A157-4E4B-01FD-5F92-9B81287E9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1E3E7-30D0-3DAD-1C87-F0793105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FDF0-2368-344D-B813-7BEC9F4D84A1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65E60-508D-67D7-A824-88B1D1F6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DEA04-3288-6D81-BE62-A43AF20F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89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4F09-EDC0-20BC-6A13-488C53F2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DD65-0457-E756-0195-300D08F00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432A-B550-8DDA-FF25-1F901F05A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48D46-FED6-9D4E-37A4-CC235A99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616E-A386-FF46-8362-E5D55ED68294}" type="datetime1">
              <a:rPr lang="sv-SE" smtClean="0"/>
              <a:t>2023-06-20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D15A6-F173-0467-39DA-A0E4C68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NHSG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BC970-70E9-3B0B-B5BA-D66316DB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90D-9AF5-4D86-83D9-89873BF27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6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5B10-ED59-936B-F79D-55A9838E6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D0A09-99DE-D0A5-6619-AC8E4C7B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EA99D-EDEC-8286-DF36-ACF6A4F1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68346-FF8C-0D95-0B90-EEA02003B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3D9E2-9265-8DCA-B6A8-AA9DB816B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9BE8D-6185-EE9C-3D30-1EAEA801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8F9A-E738-474A-B3FC-18C237B9FA70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DBE08-1E59-28E9-6833-6AE4BB9A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3D540-8AD3-3703-4C00-FC025B1A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3506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8ADE-871E-B4D1-F631-58EA3135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21CC2-FAD9-6071-4ACA-17D92605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50CE-D661-1646-AF3A-DADABAF39240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AB816-C563-3DC5-D401-1F690D39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EA5EA-93D6-D576-BB2E-3F0E5B8E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746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D0544A-EB96-F1A7-4ACA-4936156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EBCC6-3C0A-3442-998E-7AB05810FC62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55EE9-E716-6E27-C1E0-F47A322D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5DD5F-EE37-10BB-9499-14DD6450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4992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7F60-4F5C-14DB-E0EF-4AD6031C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79FC-F149-3221-4C77-60548791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0585A-10C4-60B6-A2A3-2AD285063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4057-68ED-625B-3416-E8EC3C83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F989-70E6-E74D-9C3F-925460F799B5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9C8F2-BB0D-7EDF-7FDD-B3B66054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82A9-DA33-CAE3-6C5B-7340C5AC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9290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3239-261A-FD89-E204-4AEFD8BA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672C4-315F-6855-5DE5-49B5711B3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D4282-5798-B3A1-D593-D9A8EC932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F5741-A665-9D58-5813-580CC82F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1C05-A315-0249-959E-4B81AB307A2C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EB96F-EBA3-658E-80F3-4E9FD121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4E342-BA22-8342-AE02-C53C19BE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366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7680E-5BEB-E589-71E8-0A8D5A08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BDA57-B3DE-D07F-34C3-858758FB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B2741-4297-DA67-8491-0F956E28D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6A7DE-9CFC-F94B-A3C0-C2BFFF77E170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3B5E-8F2A-FE63-D567-3A612BEB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C0357-01FE-5AC3-5EB5-2135D8E63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19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54" r:id="rId12"/>
    <p:sldLayoutId id="2147483655" r:id="rId13"/>
    <p:sldLayoutId id="2147483657" r:id="rId14"/>
    <p:sldLayoutId id="2147483658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j.com/content/361/bmj.k2022.lo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sciencedirect.com/science/article/pii/S01406736126031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endelianrandomization.com/index.php/book-chap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meo/NSHG2023_MRworkshop.git" TargetMode="External"/><Relationship Id="rId2" Type="http://schemas.openxmlformats.org/officeDocument/2006/relationships/hyperlink" Target="https://github.com/gumeo/NSHG2023_MRworksh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meo/NSHG2023_MRworkshop/blob/main/notebooks/MR-Tutorial_Est_I.R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250195B-8A87-0659-1403-6E7233781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r>
              <a:rPr lang="en-GB" sz="5400"/>
              <a:t>Mendelian Randomization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B4D2C54-6FB1-D0FC-01BE-847D5965E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rmAutofit/>
          </a:bodyPr>
          <a:lstStyle/>
          <a:p>
            <a:r>
              <a:rPr lang="en-GB" sz="1000"/>
              <a:t>NHSG June 21, 2023</a:t>
            </a:r>
          </a:p>
          <a:p>
            <a:r>
              <a:rPr lang="en-GB" sz="1000"/>
              <a:t>Gudmundur Einarsson &amp; Joëlle Pasman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2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2EFA9-4C21-4887-910C-05B20310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200"/>
            <a:ext cx="4858813" cy="992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MR vs RCT</a:t>
            </a:r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C1657055-16FE-41A2-B207-7880F6DCA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3" y="1"/>
            <a:ext cx="5701557" cy="35313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1B880-0EB1-48D0-B73E-6B39D6926CC1}"/>
              </a:ext>
            </a:extLst>
          </p:cNvPr>
          <p:cNvSpPr txBox="1"/>
          <p:nvPr/>
        </p:nvSpPr>
        <p:spPr>
          <a:xfrm>
            <a:off x="1762911" y="4493371"/>
            <a:ext cx="4695039" cy="376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Bennet and Holmes 2017 Heart;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/>
              <a:t>https://</a:t>
            </a:r>
            <a:r>
              <a:rPr lang="en-US" sz="1100" dirty="0" err="1"/>
              <a:t>heart.bmj.com</a:t>
            </a:r>
            <a:r>
              <a:rPr lang="en-US" sz="1100" dirty="0"/>
              <a:t>/content/</a:t>
            </a:r>
            <a:r>
              <a:rPr lang="en-US" sz="1100" dirty="0" err="1"/>
              <a:t>heartjnl</a:t>
            </a:r>
            <a:r>
              <a:rPr lang="en-US" sz="1100" dirty="0"/>
              <a:t>/103/18/1400.full.pdf</a:t>
            </a:r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F3BD3BB9-3CB5-4253-A27D-6B790472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34870"/>
            <a:ext cx="8010421" cy="808630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5A01E-73FE-4C0F-A62E-6AF6B297F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384310"/>
            <a:ext cx="6092687" cy="271124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32712-5FAE-FAB4-316F-680EB398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78F6F3-703C-5A4A-B3DE-6C72990F4E67}" type="datetime1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6/20/23</a:t>
            </a:fld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2B579-2E39-7B07-09C1-E299A8D2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F7204-B7FE-B286-A544-3BC79001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AFA7-D76F-4120-A854-CF00F640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Benefits of MR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60C8-20B9-4E2C-AA0B-9FCE1B10F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s-IS" sz="1800" dirty="0"/>
              <a:t>Can test things that are </a:t>
            </a:r>
            <a:r>
              <a:rPr lang="is-IS" sz="1800" b="1" dirty="0"/>
              <a:t>impossible to do </a:t>
            </a:r>
            <a:r>
              <a:rPr lang="is-IS" sz="1800" dirty="0"/>
              <a:t>in a trial</a:t>
            </a:r>
          </a:p>
          <a:p>
            <a:r>
              <a:rPr lang="is-IS" sz="1800" dirty="0"/>
              <a:t>Can check results </a:t>
            </a:r>
            <a:r>
              <a:rPr lang="is-IS" sz="1800" b="1" dirty="0"/>
              <a:t>before doing </a:t>
            </a:r>
            <a:r>
              <a:rPr lang="is-IS" sz="1800" dirty="0"/>
              <a:t>a trial</a:t>
            </a:r>
          </a:p>
          <a:p>
            <a:pPr lvl="1"/>
            <a:r>
              <a:rPr lang="is-IS" sz="1400" dirty="0"/>
              <a:t>Famous example with HDL cholesterol and coronary artery disease (CAD)</a:t>
            </a:r>
          </a:p>
          <a:p>
            <a:pPr lvl="1"/>
            <a:r>
              <a:rPr lang="is-IS" sz="1400" dirty="0"/>
              <a:t>Lowering LDL reduces risk of CAD</a:t>
            </a:r>
          </a:p>
          <a:p>
            <a:pPr lvl="2"/>
            <a:r>
              <a:rPr lang="is-IS" sz="1200" dirty="0"/>
              <a:t>LDL and HDL are correlated</a:t>
            </a:r>
            <a:endParaRPr lang="en-US" sz="1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E8C3B6-7A21-4219-A831-77B6413FEF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6895" y="939998"/>
            <a:ext cx="2596510" cy="32635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6ED3D-E1E9-44A5-A555-24AB43584D4B}"/>
              </a:ext>
            </a:extLst>
          </p:cNvPr>
          <p:cNvSpPr txBox="1"/>
          <p:nvPr/>
        </p:nvSpPr>
        <p:spPr>
          <a:xfrm>
            <a:off x="5412105" y="4235723"/>
            <a:ext cx="291458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Mountjoy et al.</a:t>
            </a:r>
          </a:p>
          <a:p>
            <a:r>
              <a:rPr lang="en-US" sz="1050" dirty="0">
                <a:hlinkClick r:id="rId3"/>
              </a:rPr>
              <a:t>https://www.bmj.com/content/361/bmj.k2022.long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E923E-8324-52AB-F454-FCDDABB0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BC2B-A241-0048-9689-3619EABD5F08}" type="datetime1">
              <a:rPr lang="sv-SE" smtClean="0"/>
              <a:t>2023-06-20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C9F0-B012-D9BE-DA87-B57CFADF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NHSG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7164A9-581F-4EB9-54A5-129F4E00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90D-9AF5-4D86-83D9-89873BF279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1E21-412D-4FEB-8ADC-676872E9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dirty="0"/>
              <a:t>HDL Study</a:t>
            </a:r>
            <a:br>
              <a:rPr lang="is-IS" dirty="0"/>
            </a:br>
            <a:r>
              <a:rPr lang="is-IS" sz="1650" dirty="0">
                <a:hlinkClick r:id="rId2"/>
              </a:rPr>
              <a:t>https://www.sciencedirect.com/science/article/pii/S0140673612603122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20F5A6-708E-47D8-B410-92E05CDA081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401523"/>
            <a:ext cx="3384588" cy="27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B50A35-D444-4554-8DAA-F575C787A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30763" y="1370013"/>
            <a:ext cx="2882973" cy="3262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232441-A267-42BC-AFC6-931744F57BFE}"/>
              </a:ext>
            </a:extLst>
          </p:cNvPr>
          <p:cNvSpPr txBox="1"/>
          <p:nvPr/>
        </p:nvSpPr>
        <p:spPr>
          <a:xfrm>
            <a:off x="869976" y="4321373"/>
            <a:ext cx="363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800" dirty="0"/>
              <a:t>Single SNP that associates with HDL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6EB7A-84F8-D3AF-041D-63D3E8BD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6996-904F-0146-A2BA-C6C8D9DA1F4C}" type="datetime1">
              <a:rPr lang="sv-SE" smtClean="0"/>
              <a:t>2023-06-20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61988-2AD0-432D-4E14-77848B75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NHSG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83A18-6127-A048-025F-4EE87C93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90D-9AF5-4D86-83D9-89873BF279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657055-16FE-41A2-B207-7880F6DCA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3" y="1"/>
            <a:ext cx="5701557" cy="35313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76FA0-4403-4096-87EC-327F54855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776" y="1645576"/>
            <a:ext cx="4695039" cy="24231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1500"/>
              <a:t>Three trials with HDL raising drugs were being conducted</a:t>
            </a:r>
          </a:p>
          <a:p>
            <a:pPr indent="-228600" defTabSz="914400"/>
            <a:r>
              <a:rPr lang="en-US" sz="1500"/>
              <a:t>2 stopped after this publication</a:t>
            </a:r>
          </a:p>
          <a:p>
            <a:pPr indent="-228600" defTabSz="914400"/>
            <a:r>
              <a:rPr lang="en-US" sz="1500"/>
              <a:t>1 finished and reached the same conclusions as the MR study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3BD3BB9-3CB5-4253-A27D-6B790472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34870"/>
            <a:ext cx="8010421" cy="808630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B50A35-D444-4554-8DAA-F575C787A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9842" y="1075432"/>
            <a:ext cx="2640841" cy="29840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0BC68-FB60-AFAF-C443-ED83AF9A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2F4899-3275-A649-A302-866E637BFC49}" type="datetime1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6/20/23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B9608-5611-5A6A-ADAE-40EC6C37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460A2-4D39-8B8F-E61B-A093A886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26F390D-9AF5-4D86-83D9-89873BF27922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50A78-B349-2D4F-34E0-5E198F04594A}"/>
              </a:ext>
            </a:extLst>
          </p:cNvPr>
          <p:cNvSpPr txBox="1"/>
          <p:nvPr/>
        </p:nvSpPr>
        <p:spPr>
          <a:xfrm>
            <a:off x="852776" y="606953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s-I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HDL Study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2709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51434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9A493-1156-4354-A7FC-1A1D8E43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200"/>
            <a:ext cx="5160770" cy="992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C11CC4-74A9-48DB-9846-0A9D8D0C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775" y="1645576"/>
            <a:ext cx="4930463" cy="29314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1500" dirty="0"/>
              <a:t>Vast literature</a:t>
            </a:r>
          </a:p>
          <a:p>
            <a:pPr indent="-228600" defTabSz="914400"/>
            <a:r>
              <a:rPr lang="en-US" sz="1500" dirty="0"/>
              <a:t>Looks simple, but there are plenty of problems that can come up</a:t>
            </a:r>
          </a:p>
          <a:p>
            <a:pPr lvl="1" indent="-228600" defTabSz="914400"/>
            <a:r>
              <a:rPr lang="en-US" sz="1500" dirty="0"/>
              <a:t>More on that later</a:t>
            </a:r>
          </a:p>
          <a:p>
            <a:pPr indent="-228600" defTabSz="914400"/>
            <a:r>
              <a:rPr lang="en-US" sz="1500" dirty="0"/>
              <a:t>Stephen Burgess has been pivotal in this field</a:t>
            </a:r>
          </a:p>
          <a:p>
            <a:pPr lvl="1" indent="-228600" defTabSz="914400"/>
            <a:r>
              <a:rPr lang="en-US" sz="1500" dirty="0"/>
              <a:t>2nd edition of book out last year</a:t>
            </a:r>
          </a:p>
          <a:p>
            <a:pPr lvl="1" indent="-228600" defTabSz="914400"/>
            <a:r>
              <a:rPr lang="en-US" sz="1500" dirty="0">
                <a:hlinkClick r:id="rId2"/>
              </a:rPr>
              <a:t>https://www.mendelianrandomization.com/index.php/book-chapters</a:t>
            </a:r>
            <a:endParaRPr lang="en-US" sz="1500" dirty="0"/>
          </a:p>
          <a:p>
            <a:pPr lvl="1" indent="-228600" defTabSz="914400"/>
            <a:endParaRPr lang="en-US" sz="15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3AF3CF-EC9D-473D-AB44-AA93392D7D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985" y="879482"/>
            <a:ext cx="2180230" cy="34066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106EA-4BF6-57D0-C985-D07A8B94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8C6147-4317-F34F-ADF2-9F2324E0876B}" type="datetime1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6/20/23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93A8F-3266-FD8F-DAFE-FB368061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981BE-B006-BE32-E912-F3A6AF1D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26F390D-9AF5-4D86-83D9-89873BF27922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9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0717D5-400B-4874-865A-C783BA1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r>
              <a:rPr lang="is-IS" sz="5400"/>
              <a:t>MR Assumptions</a:t>
            </a:r>
            <a:endParaRPr lang="en-US" sz="54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FB6817-E887-447C-A2B6-7942CA380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9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7E0C-760F-4460-96DF-696290A7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Mendelian randomization 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ECE-CCBB-403B-A114-5B383E85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386634" cy="3263504"/>
          </a:xfrm>
        </p:spPr>
        <p:txBody>
          <a:bodyPr/>
          <a:lstStyle/>
          <a:p>
            <a:r>
              <a:rPr lang="is-IS" dirty="0"/>
              <a:t>Relevance: </a:t>
            </a:r>
          </a:p>
          <a:p>
            <a:pPr lvl="1"/>
            <a:r>
              <a:rPr lang="is-IS" dirty="0"/>
              <a:t>The sequence variant is robustly associated with the exposure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C887D-81D5-471E-8FEE-86E8FE7A7589}"/>
              </a:ext>
            </a:extLst>
          </p:cNvPr>
          <p:cNvSpPr/>
          <p:nvPr/>
        </p:nvSpPr>
        <p:spPr>
          <a:xfrm>
            <a:off x="4968470" y="2648778"/>
            <a:ext cx="882396" cy="422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Sequence</a:t>
            </a:r>
          </a:p>
          <a:p>
            <a:pPr algn="ctr"/>
            <a:r>
              <a:rPr lang="is-IS" sz="1200" dirty="0">
                <a:solidFill>
                  <a:schemeClr val="tx1"/>
                </a:solidFill>
              </a:rPr>
              <a:t>variant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5719D-58E4-4701-BFFA-7999F68A49EE}"/>
              </a:ext>
            </a:extLst>
          </p:cNvPr>
          <p:cNvSpPr/>
          <p:nvPr/>
        </p:nvSpPr>
        <p:spPr>
          <a:xfrm>
            <a:off x="6320690" y="271581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Exposure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4DD82-CF83-4BAB-A958-CFF521B65442}"/>
              </a:ext>
            </a:extLst>
          </p:cNvPr>
          <p:cNvSpPr/>
          <p:nvPr/>
        </p:nvSpPr>
        <p:spPr>
          <a:xfrm>
            <a:off x="7823785" y="2708363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Outcome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870E7-FE5B-4586-9C6A-37802996544A}"/>
              </a:ext>
            </a:extLst>
          </p:cNvPr>
          <p:cNvSpPr/>
          <p:nvPr/>
        </p:nvSpPr>
        <p:spPr>
          <a:xfrm>
            <a:off x="7007086" y="191503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Confounders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2BE811-D9CA-406F-87AF-E87B2CA03A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50867" y="2859985"/>
            <a:ext cx="469823" cy="2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47619B-3315-49DF-B22F-EB624AABC2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353962" y="2854667"/>
            <a:ext cx="469823" cy="7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267BF-0D36-4C86-AB41-5AA21922B812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6837326" y="2207645"/>
            <a:ext cx="686396" cy="508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A0E11F-904B-449A-8BD9-5BD47912963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7523722" y="2207646"/>
            <a:ext cx="816699" cy="500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A2981E-3000-56FC-6F8E-4F63F53A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77F0-BEFD-5A4F-8C73-3D93378E6246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2417B6-2C81-8F10-2CD8-940D6FEAF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4E9454-BA00-7C39-CB62-FD96E975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9652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7E0C-760F-4460-96DF-696290A7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Mendelian randomization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ECE-CCBB-403B-A114-5B383E85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386634" cy="3263504"/>
          </a:xfrm>
        </p:spPr>
        <p:txBody>
          <a:bodyPr/>
          <a:lstStyle/>
          <a:p>
            <a:r>
              <a:rPr lang="is-IS" dirty="0"/>
              <a:t>The sequence variant does not associate with confounders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5719D-58E4-4701-BFFA-7999F68A49EE}"/>
              </a:ext>
            </a:extLst>
          </p:cNvPr>
          <p:cNvSpPr/>
          <p:nvPr/>
        </p:nvSpPr>
        <p:spPr>
          <a:xfrm>
            <a:off x="6320690" y="271581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Exposure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4DD82-CF83-4BAB-A958-CFF521B65442}"/>
              </a:ext>
            </a:extLst>
          </p:cNvPr>
          <p:cNvSpPr/>
          <p:nvPr/>
        </p:nvSpPr>
        <p:spPr>
          <a:xfrm>
            <a:off x="7823785" y="2708363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Outcome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870E7-FE5B-4586-9C6A-37802996544A}"/>
              </a:ext>
            </a:extLst>
          </p:cNvPr>
          <p:cNvSpPr/>
          <p:nvPr/>
        </p:nvSpPr>
        <p:spPr>
          <a:xfrm>
            <a:off x="7007086" y="191503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Confounders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2BE811-D9CA-406F-87AF-E87B2CA03A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850867" y="2862121"/>
            <a:ext cx="4698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47619B-3315-49DF-B22F-EB624AABC2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353962" y="2854667"/>
            <a:ext cx="469823" cy="74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267BF-0D36-4C86-AB41-5AA21922B812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6837326" y="2207645"/>
            <a:ext cx="686396" cy="5081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A0E11F-904B-449A-8BD9-5BD47912963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7523722" y="2207646"/>
            <a:ext cx="816699" cy="5007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96B3A0-BF27-4DCD-AFB6-9E390D0E58CF}"/>
              </a:ext>
            </a:extLst>
          </p:cNvPr>
          <p:cNvSpPr/>
          <p:nvPr/>
        </p:nvSpPr>
        <p:spPr>
          <a:xfrm>
            <a:off x="5372101" y="2052430"/>
            <a:ext cx="1634987" cy="670892"/>
          </a:xfrm>
          <a:custGeom>
            <a:avLst/>
            <a:gdLst>
              <a:gd name="connsiteX0" fmla="*/ 0 w 2179983"/>
              <a:gd name="connsiteY0" fmla="*/ 894522 h 894522"/>
              <a:gd name="connsiteX1" fmla="*/ 775252 w 2179983"/>
              <a:gd name="connsiteY1" fmla="*/ 145774 h 894522"/>
              <a:gd name="connsiteX2" fmla="*/ 2179983 w 2179983"/>
              <a:gd name="connsiteY2" fmla="*/ 0 h 89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9983" h="894522">
                <a:moveTo>
                  <a:pt x="0" y="894522"/>
                </a:moveTo>
                <a:cubicBezTo>
                  <a:pt x="205960" y="594691"/>
                  <a:pt x="411921" y="294861"/>
                  <a:pt x="775252" y="145774"/>
                </a:cubicBezTo>
                <a:cubicBezTo>
                  <a:pt x="1138583" y="-3313"/>
                  <a:pt x="1950279" y="26504"/>
                  <a:pt x="2179983" y="0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928CB-D172-430C-9373-ED643D538257}"/>
              </a:ext>
            </a:extLst>
          </p:cNvPr>
          <p:cNvCxnSpPr>
            <a:cxnSpLocks/>
          </p:cNvCxnSpPr>
          <p:nvPr/>
        </p:nvCxnSpPr>
        <p:spPr>
          <a:xfrm>
            <a:off x="5777120" y="1931403"/>
            <a:ext cx="412474" cy="3958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954C46-30DD-4DD1-9C41-A3548B67E30B}"/>
              </a:ext>
            </a:extLst>
          </p:cNvPr>
          <p:cNvCxnSpPr>
            <a:cxnSpLocks/>
          </p:cNvCxnSpPr>
          <p:nvPr/>
        </p:nvCxnSpPr>
        <p:spPr>
          <a:xfrm flipH="1">
            <a:off x="5795656" y="1931403"/>
            <a:ext cx="365810" cy="4104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F845C-441D-A8F5-32A4-6E56CA9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153C-C462-3C48-9B97-DE06974E4B53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4F28190-5F8D-CF6B-2EAF-237D85E1D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782673-3B8D-C1C8-EE32-C4EF182A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C887D-81D5-471E-8FEE-86E8FE7A7589}"/>
              </a:ext>
            </a:extLst>
          </p:cNvPr>
          <p:cNvSpPr/>
          <p:nvPr/>
        </p:nvSpPr>
        <p:spPr>
          <a:xfrm>
            <a:off x="4968470" y="2612614"/>
            <a:ext cx="882396" cy="499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Sequence</a:t>
            </a:r>
          </a:p>
          <a:p>
            <a:pPr algn="ctr"/>
            <a:r>
              <a:rPr lang="is-IS" sz="1200" dirty="0">
                <a:solidFill>
                  <a:schemeClr val="tx1"/>
                </a:solidFill>
              </a:rPr>
              <a:t>variant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9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7E0C-760F-4460-96DF-696290A7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Mendelian randomization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5ECE-CCBB-403B-A114-5B383E85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386634" cy="3263504"/>
          </a:xfrm>
        </p:spPr>
        <p:txBody>
          <a:bodyPr/>
          <a:lstStyle/>
          <a:p>
            <a:r>
              <a:rPr lang="is-IS" dirty="0"/>
              <a:t>No horizontal pleiotropy:</a:t>
            </a:r>
          </a:p>
          <a:p>
            <a:pPr lvl="1"/>
            <a:r>
              <a:rPr lang="is-IS" dirty="0"/>
              <a:t>The effect of the sequence variant on the outcome is mediated through the exposure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C887D-81D5-471E-8FEE-86E8FE7A7589}"/>
              </a:ext>
            </a:extLst>
          </p:cNvPr>
          <p:cNvSpPr/>
          <p:nvPr/>
        </p:nvSpPr>
        <p:spPr>
          <a:xfrm>
            <a:off x="4968470" y="2633870"/>
            <a:ext cx="882396" cy="4674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Sequence</a:t>
            </a:r>
          </a:p>
          <a:p>
            <a:pPr algn="ctr"/>
            <a:r>
              <a:rPr lang="is-IS" sz="1200" dirty="0">
                <a:solidFill>
                  <a:schemeClr val="tx1"/>
                </a:solidFill>
              </a:rPr>
              <a:t>variant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5719D-58E4-4701-BFFA-7999F68A49EE}"/>
              </a:ext>
            </a:extLst>
          </p:cNvPr>
          <p:cNvSpPr/>
          <p:nvPr/>
        </p:nvSpPr>
        <p:spPr>
          <a:xfrm>
            <a:off x="6320690" y="271581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Exposure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4DD82-CF83-4BAB-A958-CFF521B65442}"/>
              </a:ext>
            </a:extLst>
          </p:cNvPr>
          <p:cNvSpPr/>
          <p:nvPr/>
        </p:nvSpPr>
        <p:spPr>
          <a:xfrm>
            <a:off x="7823785" y="2708363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Outcome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870E7-FE5B-4586-9C6A-37802996544A}"/>
              </a:ext>
            </a:extLst>
          </p:cNvPr>
          <p:cNvSpPr/>
          <p:nvPr/>
        </p:nvSpPr>
        <p:spPr>
          <a:xfrm>
            <a:off x="7007086" y="1915037"/>
            <a:ext cx="1033272" cy="2926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>
                <a:solidFill>
                  <a:schemeClr val="tx1"/>
                </a:solidFill>
              </a:rPr>
              <a:t>Confounders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2BE811-D9CA-406F-87AF-E87B2CA03A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850867" y="2862121"/>
            <a:ext cx="469823" cy="54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47619B-3315-49DF-B22F-EB624AABC2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353962" y="2854667"/>
            <a:ext cx="469823" cy="74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267BF-0D36-4C86-AB41-5AA21922B812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6837326" y="2207645"/>
            <a:ext cx="686396" cy="5081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A0E11F-904B-449A-8BD9-5BD47912963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7523722" y="2207646"/>
            <a:ext cx="816699" cy="5007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2BC21-93B1-46FF-A9FD-5263DBFBAF1E}"/>
              </a:ext>
            </a:extLst>
          </p:cNvPr>
          <p:cNvCxnSpPr>
            <a:cxnSpLocks/>
          </p:cNvCxnSpPr>
          <p:nvPr/>
        </p:nvCxnSpPr>
        <p:spPr>
          <a:xfrm>
            <a:off x="6731276" y="3126138"/>
            <a:ext cx="412474" cy="3958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AD667E-CB78-4525-8EFC-D19E3A12BBA5}"/>
              </a:ext>
            </a:extLst>
          </p:cNvPr>
          <p:cNvCxnSpPr>
            <a:cxnSpLocks/>
          </p:cNvCxnSpPr>
          <p:nvPr/>
        </p:nvCxnSpPr>
        <p:spPr>
          <a:xfrm flipH="1">
            <a:off x="6749812" y="3126138"/>
            <a:ext cx="365810" cy="410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D9131-E504-4C5F-A38E-227F336E852C}"/>
              </a:ext>
            </a:extLst>
          </p:cNvPr>
          <p:cNvSpPr/>
          <p:nvPr/>
        </p:nvSpPr>
        <p:spPr>
          <a:xfrm>
            <a:off x="5391978" y="3001618"/>
            <a:ext cx="2976770" cy="329501"/>
          </a:xfrm>
          <a:custGeom>
            <a:avLst/>
            <a:gdLst>
              <a:gd name="connsiteX0" fmla="*/ 0 w 3969026"/>
              <a:gd name="connsiteY0" fmla="*/ 132521 h 439334"/>
              <a:gd name="connsiteX1" fmla="*/ 2126974 w 3969026"/>
              <a:gd name="connsiteY1" fmla="*/ 437321 h 439334"/>
              <a:gd name="connsiteX2" fmla="*/ 3969026 w 3969026"/>
              <a:gd name="connsiteY2" fmla="*/ 0 h 43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9026" h="439334">
                <a:moveTo>
                  <a:pt x="0" y="132521"/>
                </a:moveTo>
                <a:cubicBezTo>
                  <a:pt x="732735" y="295964"/>
                  <a:pt x="1465470" y="459408"/>
                  <a:pt x="2126974" y="437321"/>
                </a:cubicBezTo>
                <a:cubicBezTo>
                  <a:pt x="2788478" y="415234"/>
                  <a:pt x="3504096" y="498061"/>
                  <a:pt x="3969026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8A6DA02-780A-3B30-F33D-B2177C07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054A-C051-1F43-AA55-E7A1EC406599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0645AE-82D7-F039-A9E7-46BEA752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5EDB3D-3DBF-6AFB-6EDF-9C71A8E3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26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4BE1C-6F1F-4323-94AA-84587553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is-IS">
                <a:solidFill>
                  <a:schemeClr val="tx1">
                    <a:lumMod val="85000"/>
                    <a:lumOff val="15000"/>
                  </a:schemeClr>
                </a:solidFill>
              </a:rPr>
              <a:t>Can we validate these?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C59B9-4528-46A5-9253-97DC0FF0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3"/>
            <a:ext cx="6207019" cy="2490024"/>
          </a:xfrm>
        </p:spPr>
        <p:txBody>
          <a:bodyPr anchor="ctr">
            <a:normAutofit/>
          </a:bodyPr>
          <a:lstStyle/>
          <a:p>
            <a:r>
              <a:rPr lang="is-I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Smoking quantity</a:t>
            </a:r>
          </a:p>
          <a:p>
            <a:pPr lvl="1"/>
            <a:r>
              <a:rPr lang="is-I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Does the effect go completely through the exposure?</a:t>
            </a:r>
          </a:p>
          <a:p>
            <a:pPr lvl="1"/>
            <a:r>
              <a:rPr lang="is-I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Does the variant have an independent effect?</a:t>
            </a:r>
          </a:p>
          <a:p>
            <a:r>
              <a:rPr lang="is-I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Case with BMI and T2D </a:t>
            </a:r>
          </a:p>
          <a:p>
            <a:pPr lvl="1"/>
            <a:r>
              <a:rPr lang="is-I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Reverse causality</a:t>
            </a:r>
          </a:p>
          <a:p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DF0B3-FF77-3861-B727-74CA6AF7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A79ECD-FF0F-B247-9C96-79D9EAF18171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893D7-4888-7832-587F-EBB74903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F0FE6-082A-5FD3-1ADF-51560087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19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97921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3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3A7D9-F6B7-E41B-D42F-EFE47057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9"/>
            <a:ext cx="4847476" cy="992166"/>
          </a:xfrm>
        </p:spPr>
        <p:txBody>
          <a:bodyPr>
            <a:normAutofit/>
          </a:bodyPr>
          <a:lstStyle/>
          <a:p>
            <a:r>
              <a:rPr lang="en-GB"/>
              <a:t>Joëlle Pasman</a:t>
            </a:r>
            <a:endParaRPr lang="en-IS" dirty="0"/>
          </a:p>
        </p:txBody>
      </p:sp>
      <p:sp>
        <p:nvSpPr>
          <p:cNvPr id="1044" name="Freeform: Shape 1034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42443" y="1"/>
            <a:ext cx="5701557" cy="35313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2857-8CFF-36EB-E976-CDBD1291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5575"/>
            <a:ext cx="4847476" cy="2520844"/>
          </a:xfrm>
        </p:spPr>
        <p:txBody>
          <a:bodyPr>
            <a:normAutofit/>
          </a:bodyPr>
          <a:lstStyle/>
          <a:p>
            <a:r>
              <a:rPr lang="en-US" sz="1500"/>
              <a:t>PhD from Radboud University Nijmegen, Netherlands</a:t>
            </a:r>
          </a:p>
          <a:p>
            <a:pPr lvl="1"/>
            <a:r>
              <a:rPr lang="en-US" sz="1500"/>
              <a:t>Genetics and gene-environment interplay</a:t>
            </a:r>
          </a:p>
          <a:p>
            <a:pPr lvl="1"/>
            <a:r>
              <a:rPr lang="en-US" sz="1500"/>
              <a:t>Substance use</a:t>
            </a:r>
          </a:p>
          <a:p>
            <a:r>
              <a:rPr lang="en-US" sz="1500"/>
              <a:t>Post doc at Karolinska Institute Stockholm, Sweden</a:t>
            </a:r>
          </a:p>
          <a:p>
            <a:pPr lvl="1"/>
            <a:r>
              <a:rPr lang="en-US" sz="1500"/>
              <a:t>Genetics and epidemiology of depression </a:t>
            </a:r>
            <a:endParaRPr lang="en-IS" sz="1500"/>
          </a:p>
        </p:txBody>
      </p:sp>
      <p:pic>
        <p:nvPicPr>
          <p:cNvPr id="1026" name="Picture 2" descr="Karolinska Institute - Wikipedia">
            <a:extLst>
              <a:ext uri="{FF2B5EF4-FFF2-40B4-BE49-F238E27FC236}">
                <a16:creationId xmlns:a16="http://schemas.microsoft.com/office/drawing/2014/main" id="{4F408AF1-36EE-095A-84F6-59628666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2483" y="895140"/>
            <a:ext cx="1214310" cy="15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dboud-University-Nijmegen-logo - Renske Dijkstra">
            <a:extLst>
              <a:ext uri="{FF2B5EF4-FFF2-40B4-BE49-F238E27FC236}">
                <a16:creationId xmlns:a16="http://schemas.microsoft.com/office/drawing/2014/main" id="{6DE56525-1C5A-24B7-BD52-558F1C59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8648" y="2683275"/>
            <a:ext cx="1541982" cy="15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36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34870"/>
            <a:ext cx="8010421" cy="808630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95ABC-0233-4087-0D0C-A8BB87B6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39FA9-EEB4-B646-9A6B-F8E585542BAB}" type="datetime1">
              <a:rPr lang="sv-SE" sz="800" smtClean="0"/>
              <a:t>2023-06-20</a:t>
            </a:fld>
            <a:endParaRPr lang="sv-SE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F4BB-91B6-B74D-D964-9490A801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A3E04-1BA6-B186-E265-7E75390E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2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20903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51435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F3D6D-9BDF-43A8-8775-F350A12C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200"/>
            <a:ext cx="3588597" cy="998130"/>
          </a:xfrm>
        </p:spPr>
        <p:txBody>
          <a:bodyPr>
            <a:normAutofit/>
          </a:bodyPr>
          <a:lstStyle/>
          <a:p>
            <a:r>
              <a:rPr lang="is-IS" sz="2800" dirty="0"/>
              <a:t>Mediation examples</a:t>
            </a:r>
            <a:br>
              <a:rPr lang="is-IS" sz="2800" dirty="0"/>
            </a:br>
            <a:r>
              <a:rPr lang="is-IS" sz="2800" i="1" dirty="0"/>
              <a:t>Smoking, single variant</a:t>
            </a:r>
            <a:endParaRPr lang="en-US" sz="2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0C5B-ABCE-4B1D-B7D3-149ACB98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5576"/>
            <a:ext cx="3328527" cy="2931439"/>
          </a:xfrm>
        </p:spPr>
        <p:txBody>
          <a:bodyPr>
            <a:normAutofit/>
          </a:bodyPr>
          <a:lstStyle/>
          <a:p>
            <a:r>
              <a:rPr lang="is-IS" sz="1400"/>
              <a:t>Variant associates with smoking quantity</a:t>
            </a:r>
          </a:p>
          <a:p>
            <a:pPr lvl="1"/>
            <a:r>
              <a:rPr lang="is-IS" sz="1400"/>
              <a:t>Also associates with lung cancer and PAD</a:t>
            </a:r>
          </a:p>
          <a:p>
            <a:r>
              <a:rPr lang="is-IS" sz="1400"/>
              <a:t>The lung cancer and PAD associations are not fully mediated when adjusted for smoke quantity</a:t>
            </a:r>
          </a:p>
          <a:p>
            <a:r>
              <a:rPr lang="en-US" sz="1400"/>
              <a:t>Smoking quantity reported in a single questionnaire does not accurately capture smoking behavior</a:t>
            </a:r>
          </a:p>
          <a:p>
            <a:r>
              <a:rPr lang="en-US" sz="1400"/>
              <a:t>A lack of information in the phenotype is a more reasonable explanation than an independent pleiotropic effect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F1A91-DD22-48D6-AB62-191A5421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57" y="861202"/>
            <a:ext cx="3553238" cy="3437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4C444-2435-F68B-6526-2421C5C1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2ED5D-ACDB-BF4C-9E20-439EA9C83808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7776D-95F7-3F8B-5D4E-69857626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D7A69-D838-6F68-01AB-EBB641DA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20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3460902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51434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D07A3-0956-4644-970C-796476F5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9"/>
            <a:ext cx="5127695" cy="992166"/>
          </a:xfrm>
        </p:spPr>
        <p:txBody>
          <a:bodyPr>
            <a:normAutofit/>
          </a:bodyPr>
          <a:lstStyle/>
          <a:p>
            <a:r>
              <a:rPr lang="is-IS" sz="3100"/>
              <a:t>Bidirectional Relationship BMI &lt;-&gt; T2D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5594A-8263-4678-896B-BBC3C3F4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5575"/>
            <a:ext cx="4825354" cy="2931439"/>
          </a:xfrm>
        </p:spPr>
        <p:txBody>
          <a:bodyPr>
            <a:normAutofit/>
          </a:bodyPr>
          <a:lstStyle/>
          <a:p>
            <a:r>
              <a:rPr lang="is-IS" sz="1500"/>
              <a:t>2017 Japanese GWAS on BMI</a:t>
            </a:r>
          </a:p>
          <a:p>
            <a:r>
              <a:rPr lang="en-US" sz="1500"/>
              <a:t>Strong T2D variants show a dose-response pattern where increased T2D risk associates with lower BMI</a:t>
            </a:r>
          </a:p>
          <a:p>
            <a:r>
              <a:rPr lang="en-US" sz="1500"/>
              <a:t>These are likely BMI instruments that are not going though BMI, but rather associations that represent consequence of disease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5C291-2C20-445F-9E19-DBFC3FEB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82" y="344666"/>
            <a:ext cx="2592287" cy="284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ED2DE-37C7-43B7-B2E7-1999E120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062508"/>
            <a:ext cx="2592288" cy="16849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F3EA-103F-ACF0-8AF4-DA9697D1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6E6319-E1AB-834E-BF08-A73A23BB1832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8BCFA-C64C-F8B2-4873-B155DCEE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E86191-9D5F-3488-F9C5-6D76914C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21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185297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414" y="0"/>
            <a:ext cx="5653586" cy="51435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EEDB7-08BF-49C0-AD33-9076E7A7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0" y="457200"/>
            <a:ext cx="3982587" cy="992165"/>
          </a:xfrm>
        </p:spPr>
        <p:txBody>
          <a:bodyPr>
            <a:normAutofit/>
          </a:bodyPr>
          <a:lstStyle/>
          <a:p>
            <a:r>
              <a:rPr lang="is-IS" dirty="0"/>
              <a:t>TCF7L2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1837B-EA36-4824-8120-57D7FD84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0" y="1029766"/>
            <a:ext cx="2790114" cy="30915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DCF7-8B28-4211-A8A0-F62B44FE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0" y="1645576"/>
            <a:ext cx="3982587" cy="2931439"/>
          </a:xfrm>
        </p:spPr>
        <p:txBody>
          <a:bodyPr>
            <a:normAutofit/>
          </a:bodyPr>
          <a:lstStyle/>
          <a:p>
            <a:r>
              <a:rPr lang="is-IS" sz="1500" dirty="0"/>
              <a:t>TCF7L2 was discovered in the linkage era pre-gwas</a:t>
            </a:r>
          </a:p>
          <a:p>
            <a:r>
              <a:rPr lang="is-IS" sz="1500" dirty="0"/>
              <a:t>Author‘s of the discovery manuscript specifically investigated associations with BMI</a:t>
            </a:r>
          </a:p>
          <a:p>
            <a:pPr lvl="1"/>
            <a:r>
              <a:rPr lang="is-IS" sz="1500" dirty="0"/>
              <a:t>No association detected with the sample size</a:t>
            </a:r>
          </a:p>
          <a:p>
            <a:r>
              <a:rPr lang="is-IS" sz="1500" dirty="0"/>
              <a:t>Conclusion: </a:t>
            </a:r>
            <a:r>
              <a:rPr lang="is-IS" sz="1500" b="1" dirty="0"/>
              <a:t>BMI is not on the causal pathway to T2D from this variant</a:t>
            </a:r>
          </a:p>
          <a:p>
            <a:r>
              <a:rPr lang="en-US" sz="1500" dirty="0"/>
              <a:t>Untreated T2D causes weight loss</a:t>
            </a:r>
          </a:p>
          <a:p>
            <a:pPr lvl="1"/>
            <a:r>
              <a:rPr lang="en-US" sz="1500" dirty="0"/>
              <a:t>Metformin causes slight weight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58422-2230-F824-7936-70D3D2F3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0CF385-9C66-ED41-9352-A665B4C594A2}" type="datetime1"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2023-06-20</a:t>
            </a:fld>
            <a:endParaRPr lang="sv-SE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70CA0-974B-6339-795C-7B0D021D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t>NHSG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A5B3-FBB0-4710-1C2E-A662159B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sv-SE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9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452002" cy="150647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5F823-C6EC-45FA-95BD-3488FF80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9" y="295035"/>
            <a:ext cx="5741571" cy="554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100"/>
              <a:t>Does a significant regression slope imply causality?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16CC1-CD85-4DE2-97B5-D48A5580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12" y="1753140"/>
            <a:ext cx="2690007" cy="2523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F375A-D743-41AA-BF1C-A5FFC421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117" y="2006297"/>
            <a:ext cx="3362632" cy="20175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B8E00-04CE-83E6-55B1-DC6AA69C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1FAF3C0-9D5F-4040-9584-138D388FE7C1}" type="datetime1">
              <a:rPr lang="en-US" sz="800"/>
              <a:pPr>
                <a:spcAft>
                  <a:spcPts val="600"/>
                </a:spcAft>
              </a:pPr>
              <a:t>6/20/23</a:t>
            </a:fld>
            <a:endParaRPr lang="en-US" sz="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4708478"/>
            <a:ext cx="5163684" cy="43502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0FB3D-3961-6A6B-F1C0-7EBD30B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F22BB-6AE8-804C-0158-7B4586B3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en-US" sz="800"/>
              <a:pPr>
                <a:spcAft>
                  <a:spcPts val="600"/>
                </a:spcAft>
              </a:pPr>
              <a:t>23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2851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3309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413971"/>
            <a:ext cx="8249304" cy="34639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0717D5-400B-4874-865A-C783BA1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70003"/>
            <a:ext cx="6858000" cy="2455944"/>
          </a:xfrm>
        </p:spPr>
        <p:txBody>
          <a:bodyPr anchor="ctr">
            <a:normAutofit/>
          </a:bodyPr>
          <a:lstStyle/>
          <a:p>
            <a:r>
              <a:rPr lang="is-IS" sz="5400" dirty="0"/>
              <a:t>MR versus other methods</a:t>
            </a:r>
            <a:endParaRPr lang="en-US" sz="5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2FB6817-E887-447C-A2B6-7942CA380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35539"/>
            <a:ext cx="6858000" cy="488932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4766031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5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8BA55-8D09-2D3D-1D8A-F6291CB6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en-SE">
                <a:solidFill>
                  <a:schemeClr val="tx1">
                    <a:lumMod val="85000"/>
                    <a:lumOff val="15000"/>
                  </a:schemeClr>
                </a:solidFill>
              </a:rPr>
              <a:t>MR versus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477B-0993-914D-A522-01B27BDB0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3"/>
            <a:ext cx="6207019" cy="2490024"/>
          </a:xfrm>
        </p:spPr>
        <p:txBody>
          <a:bodyPr anchor="ctr">
            <a:normAutofit/>
          </a:bodyPr>
          <a:lstStyle/>
          <a:p>
            <a:r>
              <a:rPr lang="en-SE" sz="1500">
                <a:solidFill>
                  <a:schemeClr val="tx1">
                    <a:lumMod val="85000"/>
                    <a:lumOff val="15000"/>
                  </a:schemeClr>
                </a:solidFill>
              </a:rPr>
              <a:t>We need to know about causes</a:t>
            </a:r>
          </a:p>
          <a:p>
            <a:r>
              <a:rPr lang="en-SE" sz="1500">
                <a:solidFill>
                  <a:schemeClr val="tx1">
                    <a:lumMod val="85000"/>
                    <a:lumOff val="15000"/>
                  </a:schemeClr>
                </a:solidFill>
              </a:rPr>
              <a:t>RCT is the gold standard</a:t>
            </a:r>
          </a:p>
          <a:p>
            <a:r>
              <a:rPr lang="en-SE" sz="1500">
                <a:solidFill>
                  <a:schemeClr val="tx1">
                    <a:lumMod val="85000"/>
                    <a:lumOff val="15000"/>
                  </a:schemeClr>
                </a:solidFill>
              </a:rPr>
              <a:t>Plethora of relationships that cannot be tested</a:t>
            </a:r>
          </a:p>
          <a:p>
            <a:endParaRPr lang="en-SE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SE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AE50-9D74-A31D-FA1D-FC76D1CC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884B5E-C2F5-B848-91EF-B27686856073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66915-533B-6929-AA78-F82E3102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2CCC-3470-477C-7A10-FAF70E4F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25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253877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45E5F-5BE7-FA9C-2834-36D68302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SE" dirty="0"/>
              <a:t>MR versus experiment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AE4797-76EA-D3FF-2149-7CDABD57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8771"/>
            <a:ext cx="3719225" cy="2938330"/>
          </a:xfrm>
        </p:spPr>
        <p:txBody>
          <a:bodyPr>
            <a:normAutofit/>
          </a:bodyPr>
          <a:lstStyle/>
          <a:p>
            <a:r>
              <a:rPr lang="en-SE" sz="1500" dirty="0"/>
              <a:t>What if we want to know the effect of MDD on CVD?</a:t>
            </a:r>
          </a:p>
          <a:p>
            <a:r>
              <a:rPr lang="en-SE" sz="1500" dirty="0"/>
              <a:t>Genotype as </a:t>
            </a:r>
            <a:r>
              <a:rPr lang="en-SE" sz="1500" b="1" dirty="0"/>
              <a:t>instrument</a:t>
            </a:r>
            <a:r>
              <a:rPr lang="en-SE" sz="1500" dirty="0"/>
              <a:t> to capture the exposure</a:t>
            </a:r>
          </a:p>
        </p:txBody>
      </p:sp>
      <p:pic>
        <p:nvPicPr>
          <p:cNvPr id="2050" name="Picture 2" descr="Using Mendelian Randomization to Decipher Mechanisms of Bone Disease |  SpringerLink">
            <a:extLst>
              <a:ext uri="{FF2B5EF4-FFF2-40B4-BE49-F238E27FC236}">
                <a16:creationId xmlns:a16="http://schemas.microsoft.com/office/drawing/2014/main" id="{D8B3E94A-1517-542D-1874-37EC2923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6844" y="1638685"/>
            <a:ext cx="2996740" cy="28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36732-8338-3E63-E9A9-0D3BB0B6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9A6393-F2C6-474B-B3CA-7A35F1C8D2AB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5126C-5602-088C-6B68-614AA8FD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 dirty="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6205-A16B-6C6A-C6E4-A82F833D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26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1696017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3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5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03652" y="-663735"/>
            <a:ext cx="9482078" cy="4686255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4E083-F89A-DB84-306C-2193C6DB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58" y="331913"/>
            <a:ext cx="7394713" cy="534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84" y="1323190"/>
            <a:ext cx="8202766" cy="334167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174AAB34-A92C-B54E-AD75-3B644DE8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666" y="1432112"/>
            <a:ext cx="5298455" cy="31062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0B18F-C4F8-4028-2384-C0823440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57C4BC-4B4C-E446-9BE2-3DE8EAA29758}" type="datetime1">
              <a:rPr lang="en-US" sz="800"/>
              <a:pPr>
                <a:spcAft>
                  <a:spcPts val="600"/>
                </a:spcAft>
              </a:pPr>
              <a:t>6/20/23</a:t>
            </a:fld>
            <a:endParaRPr lang="en-US" sz="800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6E10163C-09A2-2D08-37FF-92C2E959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A370A4-4327-FE0D-AFCE-59D499D9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en-US" sz="800"/>
              <a:pPr>
                <a:spcAft>
                  <a:spcPts val="600"/>
                </a:spcAft>
              </a:pPr>
              <a:t>27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65876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F25B-6C63-205F-B4D4-12638397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773831"/>
            <a:ext cx="3719225" cy="2938330"/>
          </a:xfrm>
        </p:spPr>
        <p:txBody>
          <a:bodyPr>
            <a:normAutofit/>
          </a:bodyPr>
          <a:lstStyle/>
          <a:p>
            <a:r>
              <a:rPr lang="en-SE" sz="1500"/>
              <a:t>Polygenic risk score</a:t>
            </a:r>
          </a:p>
          <a:p>
            <a:r>
              <a:rPr lang="en-SE" sz="1500"/>
              <a:t>Strict clumping (R</a:t>
            </a:r>
            <a:r>
              <a:rPr lang="en-SE" sz="1500" baseline="30000"/>
              <a:t>2 </a:t>
            </a:r>
            <a:r>
              <a:rPr lang="en-SE" sz="1500"/>
              <a:t>&lt; .001, 1 000 kb) </a:t>
            </a:r>
          </a:p>
          <a:p>
            <a:r>
              <a:rPr lang="en-SE" sz="1500"/>
              <a:t>Instrumental variable analysis</a:t>
            </a:r>
          </a:p>
          <a:p>
            <a:endParaRPr lang="en-SE" sz="1500"/>
          </a:p>
          <a:p>
            <a:endParaRPr lang="en-SE" sz="1500"/>
          </a:p>
          <a:p>
            <a:endParaRPr lang="en-SE" sz="1500"/>
          </a:p>
          <a:p>
            <a:endParaRPr lang="en-SE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3AF74-7155-495B-8F52-2BFEFC94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" y="2611271"/>
            <a:ext cx="3591379" cy="146733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A657F-A947-E557-52E2-63B22A23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531317-1DD5-6C4B-A802-D6D5FF63C439}" type="datetime1">
              <a:rPr lang="sv-SE" sz="800" smtClean="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468CA-74C4-478A-9E30-D68B32CA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0F10-12C5-F37D-6A27-FE887238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 smtClean="0"/>
              <a:pPr>
                <a:spcAft>
                  <a:spcPts val="600"/>
                </a:spcAft>
              </a:pPr>
              <a:t>28</a:t>
            </a:fld>
            <a:endParaRPr lang="sv-SE" sz="8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C1C30F4-7503-40C3-40DE-D9E5BD1A1D77}"/>
              </a:ext>
            </a:extLst>
          </p:cNvPr>
          <p:cNvSpPr txBox="1">
            <a:spLocks/>
          </p:cNvSpPr>
          <p:nvPr/>
        </p:nvSpPr>
        <p:spPr>
          <a:xfrm>
            <a:off x="852775" y="457197"/>
            <a:ext cx="7044316" cy="998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4400"/>
              <a:t>MR versus PRS</a:t>
            </a:r>
            <a:endParaRPr lang="en-US" sz="4400" dirty="0"/>
          </a:p>
        </p:txBody>
      </p:sp>
      <p:pic>
        <p:nvPicPr>
          <p:cNvPr id="2050" name="Picture 2" descr="Harnessing Whole Genome Polygenic Risk Scores to Stratify Individuals Based  on Cardiometabolic Risk Factors and Biomarkers at Age 10 in the  Lifecourse—Brief Report | Arteriosclerosis, Thrombosis, and Vascular Biology">
            <a:extLst>
              <a:ext uri="{FF2B5EF4-FFF2-40B4-BE49-F238E27FC236}">
                <a16:creationId xmlns:a16="http://schemas.microsoft.com/office/drawing/2014/main" id="{45F1FF65-289F-5171-39B5-94F1FC48B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" b="54868"/>
          <a:stretch/>
        </p:blipFill>
        <p:spPr bwMode="auto">
          <a:xfrm>
            <a:off x="4925392" y="1370263"/>
            <a:ext cx="4471144" cy="10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rnessing Whole Genome Polygenic Risk Scores to Stratify Individuals Based  on Cardiometabolic Risk Factors and Biomarkers at Age 10 in the  Lifecourse—Brief Report | Arteriosclerosis, Thrombosis, and Vascular Biology">
            <a:extLst>
              <a:ext uri="{FF2B5EF4-FFF2-40B4-BE49-F238E27FC236}">
                <a16:creationId xmlns:a16="http://schemas.microsoft.com/office/drawing/2014/main" id="{67B5C920-5849-B028-89CD-26BD9D4C7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3"/>
          <a:stretch/>
        </p:blipFill>
        <p:spPr bwMode="auto">
          <a:xfrm>
            <a:off x="4922233" y="2630306"/>
            <a:ext cx="3593117" cy="112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5E65-FE7E-EB07-BB51-8AF4D402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MR versus PRS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2730F-5C0D-5C45-23D5-CFA1E4F590DA}"/>
              </a:ext>
            </a:extLst>
          </p:cNvPr>
          <p:cNvSpPr txBox="1"/>
          <p:nvPr/>
        </p:nvSpPr>
        <p:spPr>
          <a:xfrm>
            <a:off x="852775" y="2428275"/>
            <a:ext cx="3719225" cy="21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Same as PRS analysis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But now use Two-Stage Least Squares regression (2SLS)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E2A2C-BE42-A24C-323C-FF25C6DD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80CC34D-6705-8243-8B02-2CAAB71979CF}" type="datetime1">
              <a:rPr lang="en-US" sz="800"/>
              <a:pPr>
                <a:spcAft>
                  <a:spcPts val="600"/>
                </a:spcAft>
              </a:pPr>
              <a:t>6/20/23</a:t>
            </a:fld>
            <a:endParaRPr lang="en-US" sz="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EA3E-530C-AB1F-6227-BF0762A2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EDA4-8DBB-A3D2-B4F7-ADA1C06F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en-US" sz="800"/>
              <a:pPr>
                <a:spcAft>
                  <a:spcPts val="600"/>
                </a:spcAft>
              </a:pPr>
              <a:t>29</a:t>
            </a:fld>
            <a:endParaRPr lang="en-US" sz="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D630B-D052-84EB-2A8F-2B031355C81A}"/>
                  </a:ext>
                </a:extLst>
              </p:cNvPr>
              <p:cNvSpPr txBox="1"/>
              <p:nvPr/>
            </p:nvSpPr>
            <p:spPr>
              <a:xfrm>
                <a:off x="4746898" y="1661248"/>
                <a:ext cx="2736304" cy="2726066"/>
              </a:xfrm>
              <a:prstGeom prst="roundRect">
                <a:avLst/>
              </a:prstGeom>
              <a:noFill/>
              <a:ln w="635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SE" sz="1400" dirty="0">
                    <a:latin typeface="+mn-lt"/>
                  </a:rPr>
                  <a:t>The basic math:</a:t>
                </a:r>
              </a:p>
              <a:p>
                <a:pPr algn="l"/>
                <a:endParaRPr lang="en-SE" sz="1400" dirty="0">
                  <a:latin typeface="+mn-lt"/>
                </a:endParaRPr>
              </a:p>
              <a:p>
                <a:pPr algn="l"/>
                <a:r>
                  <a:rPr lang="en-SE" sz="1400" dirty="0">
                    <a:latin typeface="+mn-lt"/>
                  </a:rPr>
                  <a:t>β</a:t>
                </a:r>
                <a:r>
                  <a:rPr lang="en-SE" sz="1400" baseline="-25000" dirty="0">
                    <a:latin typeface="+mn-lt"/>
                  </a:rPr>
                  <a:t>x</a:t>
                </a:r>
                <a:r>
                  <a:rPr lang="en-SE" sz="1400" dirty="0">
                    <a:latin typeface="+mn-lt"/>
                  </a:rPr>
                  <a:t> = Exposure ~ Instrument</a:t>
                </a:r>
              </a:p>
              <a:p>
                <a:pPr algn="l"/>
                <a:r>
                  <a:rPr lang="el-GR" sz="1400" dirty="0">
                    <a:latin typeface="+mn-lt"/>
                  </a:rPr>
                  <a:t>β</a:t>
                </a:r>
                <a:r>
                  <a:rPr lang="en-GB" sz="1400" baseline="-25000" dirty="0">
                    <a:latin typeface="+mn-lt"/>
                  </a:rPr>
                  <a:t>y</a:t>
                </a:r>
                <a:r>
                  <a:rPr lang="en-SE" sz="1400" dirty="0">
                    <a:latin typeface="+mn-lt"/>
                  </a:rPr>
                  <a:t> = Outcome ~ Instrument</a:t>
                </a:r>
              </a:p>
              <a:p>
                <a:pPr algn="l"/>
                <a:endParaRPr lang="en-SE" sz="1400" dirty="0">
                  <a:latin typeface="+mn-lt"/>
                </a:endParaRPr>
              </a:p>
              <a:p>
                <a:r>
                  <a:rPr lang="en-US" sz="1400" dirty="0">
                    <a:latin typeface="+mn-lt"/>
                  </a:rPr>
                  <a:t>Wald estimator</a:t>
                </a:r>
                <a:r>
                  <a:rPr lang="en-SE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E" sz="1400" dirty="0"/>
                          <m:t>β</m:t>
                        </m:r>
                        <m:r>
                          <m:rPr>
                            <m:nor/>
                          </m:rPr>
                          <a:rPr lang="en-US" sz="1400" b="0" i="1" baseline="-25000" dirty="0" smtClean="0"/>
                          <m:t>y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1400" dirty="0"/>
                          <m:t>β</m:t>
                        </m:r>
                        <m:r>
                          <m:rPr>
                            <m:nor/>
                          </m:rPr>
                          <a:rPr lang="en-US" sz="1400" b="0" i="1" baseline="-25000" dirty="0" smtClean="0"/>
                          <m:t>x</m:t>
                        </m:r>
                      </m:den>
                    </m:f>
                  </m:oMath>
                </a14:m>
                <a:endParaRPr lang="en-SE" sz="14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S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S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S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nor/>
                          </m:rPr>
                          <a:rPr lang="en-SE" sz="1400" dirty="0"/>
                          <m:t>β</m:t>
                        </m:r>
                        <m:r>
                          <m:rPr>
                            <m:nor/>
                          </m:rPr>
                          <a:rPr lang="en-SE" sz="1400" baseline="-25000" dirty="0"/>
                          <m:t>x</m:t>
                        </m:r>
                      </m:den>
                    </m:f>
                  </m:oMath>
                </a14:m>
                <a:endParaRPr lang="en-SE" sz="1400" dirty="0">
                  <a:latin typeface="+mn-lt"/>
                </a:endParaRPr>
              </a:p>
              <a:p>
                <a:endParaRPr lang="en-SE" sz="1400" dirty="0"/>
              </a:p>
              <a:p>
                <a:r>
                  <a:rPr lang="en-GB" sz="1100" dirty="0"/>
                  <a:t>outcome ~ exposure  | </a:t>
                </a:r>
                <a:r>
                  <a:rPr lang="en-GB" sz="1100" dirty="0" err="1"/>
                  <a:t>instrument_prs</a:t>
                </a:r>
                <a:endParaRPr lang="en-SE" sz="1100" dirty="0"/>
              </a:p>
              <a:p>
                <a:endParaRPr lang="en-SE" sz="14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D630B-D052-84EB-2A8F-2B031355C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98" y="1661248"/>
                <a:ext cx="2736304" cy="27260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B9C5F80-FED2-6811-C8E7-787F12C5C53C}"/>
              </a:ext>
            </a:extLst>
          </p:cNvPr>
          <p:cNvSpPr txBox="1"/>
          <p:nvPr/>
        </p:nvSpPr>
        <p:spPr>
          <a:xfrm>
            <a:off x="7560902" y="2120498"/>
            <a:ext cx="1218443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+mn-lt"/>
              </a:rPr>
              <a:t>GWAS</a:t>
            </a:r>
            <a:endParaRPr lang="en-SE" sz="1400" dirty="0"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F25C79-6965-7FD1-E224-3FCE1A5B8CB3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flipV="1">
            <a:off x="7195169" y="2274387"/>
            <a:ext cx="365733" cy="106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7215D8-EFD5-B3EC-C923-860CD35B6E92}"/>
              </a:ext>
            </a:extLst>
          </p:cNvPr>
          <p:cNvSpPr txBox="1"/>
          <p:nvPr/>
        </p:nvSpPr>
        <p:spPr>
          <a:xfrm>
            <a:off x="7560902" y="2493528"/>
            <a:ext cx="1218444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Your sample</a:t>
            </a:r>
            <a:endParaRPr lang="en-SE" sz="1400" dirty="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F1A785-B977-B5FB-080A-EBC0DE5341F8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7195168" y="2540476"/>
            <a:ext cx="365734" cy="106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D700C7-59CC-8194-59F3-DA1EBBF820B1}"/>
              </a:ext>
            </a:extLst>
          </p:cNvPr>
          <p:cNvSpPr txBox="1"/>
          <p:nvPr/>
        </p:nvSpPr>
        <p:spPr>
          <a:xfrm>
            <a:off x="984738" y="192367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One-sample MR</a:t>
            </a:r>
          </a:p>
        </p:txBody>
      </p:sp>
    </p:spTree>
    <p:extLst>
      <p:ext uri="{BB962C8B-B14F-4D97-AF65-F5344CB8AC3E}">
        <p14:creationId xmlns:p14="http://schemas.microsoft.com/office/powerpoint/2010/main" val="426639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3"/>
            <a:ext cx="9144861" cy="1650047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AF3BA-956E-4A21-8522-0FEFF7A3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437474" cy="891540"/>
          </a:xfrm>
        </p:spPr>
        <p:txBody>
          <a:bodyPr>
            <a:normAutofit/>
          </a:bodyPr>
          <a:lstStyle/>
          <a:p>
            <a:r>
              <a:rPr lang="is-IS">
                <a:solidFill>
                  <a:schemeClr val="tx1">
                    <a:lumMod val="85000"/>
                    <a:lumOff val="15000"/>
                  </a:schemeClr>
                </a:solidFill>
              </a:rPr>
              <a:t>Gudmundur Einarsson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74BA1-F17B-490C-BC52-621E9288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5"/>
            <a:ext cx="6207019" cy="2763867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PhD from Technical University of Denmark (2014-2018)</a:t>
            </a:r>
          </a:p>
          <a:p>
            <a:pPr lvl="1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Statistics and mathematical modelling</a:t>
            </a:r>
          </a:p>
          <a:p>
            <a:pPr lvl="1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Projects with deCODE genetics</a:t>
            </a:r>
          </a:p>
          <a:p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</a:rPr>
              <a:t>Researcher at deCODE since 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E77E-95D9-925E-CAFE-B9189247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720C7E-CF7F-6141-8C60-4250947D36FD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8928-E428-72AE-B9BA-E271892E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AFCCF-ADB8-41AA-EB0E-6FDFBB2E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3</a:t>
            </a:fld>
            <a:endParaRPr lang="sv-SE" sz="800"/>
          </a:p>
        </p:txBody>
      </p:sp>
      <p:pic>
        <p:nvPicPr>
          <p:cNvPr id="8" name="Picture 7" descr="A picture containing text, graphics, font, graphic design&#10;&#10;Description automatically generated">
            <a:extLst>
              <a:ext uri="{FF2B5EF4-FFF2-40B4-BE49-F238E27FC236}">
                <a16:creationId xmlns:a16="http://schemas.microsoft.com/office/drawing/2014/main" id="{7C67C273-498A-9D3A-4745-0C7D69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493457"/>
            <a:ext cx="3028950" cy="10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31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5E65-FE7E-EB07-BB51-8AF4D402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 versus PRS</a:t>
            </a:r>
            <a:endParaRPr lang="en-US" sz="4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2730F-5C0D-5C45-23D5-CFA1E4F590DA}"/>
              </a:ext>
            </a:extLst>
          </p:cNvPr>
          <p:cNvSpPr txBox="1"/>
          <p:nvPr/>
        </p:nvSpPr>
        <p:spPr>
          <a:xfrm>
            <a:off x="188890" y="1823649"/>
            <a:ext cx="4735438" cy="2490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GWAS summary statistics to capture the outcome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Harmonize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each SNP, compute effect ratio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Weighted average of SNP effects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E2A2C-BE42-A24C-323C-FF25C6DD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16AD99-C4F7-1E45-ADDA-00DD022ED255}" type="datetime1">
              <a:rPr lang="en-US" sz="800"/>
              <a:pPr>
                <a:spcAft>
                  <a:spcPts val="600"/>
                </a:spcAft>
              </a:pPr>
              <a:t>6/20/23</a:t>
            </a:fld>
            <a:endParaRPr lang="en-US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6EA3E-530C-AB1F-6227-BF0762A2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EDA4-8DBB-A3D2-B4F7-ADA1C06F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en-US" sz="800"/>
              <a:pPr>
                <a:spcAft>
                  <a:spcPts val="600"/>
                </a:spcAft>
              </a:pPr>
              <a:t>30</a:t>
            </a:fld>
            <a:endParaRPr lang="en-US" sz="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FDBF6-1B4D-CD7D-67B1-3B82BD914ADF}"/>
                  </a:ext>
                </a:extLst>
              </p:cNvPr>
              <p:cNvSpPr txBox="1"/>
              <p:nvPr/>
            </p:nvSpPr>
            <p:spPr>
              <a:xfrm>
                <a:off x="5004049" y="1529964"/>
                <a:ext cx="2734284" cy="2769978"/>
              </a:xfrm>
              <a:prstGeom prst="roundRect">
                <a:avLst/>
              </a:prstGeom>
              <a:noFill/>
              <a:ln w="635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SE" sz="1400" dirty="0">
                    <a:latin typeface="+mn-lt"/>
                  </a:rPr>
                  <a:t>The basic math:</a:t>
                </a:r>
              </a:p>
              <a:p>
                <a:pPr algn="l"/>
                <a:endParaRPr lang="en-SE" sz="1400" dirty="0">
                  <a:latin typeface="+mn-lt"/>
                </a:endParaRPr>
              </a:p>
              <a:p>
                <a:pPr algn="l"/>
                <a:r>
                  <a:rPr lang="en-SE" sz="1400" dirty="0">
                    <a:latin typeface="+mn-lt"/>
                  </a:rPr>
                  <a:t>β</a:t>
                </a:r>
                <a:r>
                  <a:rPr lang="en-SE" sz="1400" baseline="-25000" dirty="0">
                    <a:latin typeface="+mn-lt"/>
                  </a:rPr>
                  <a:t>x</a:t>
                </a:r>
                <a:r>
                  <a:rPr lang="en-SE" sz="1400" dirty="0">
                    <a:latin typeface="+mn-lt"/>
                  </a:rPr>
                  <a:t> = Exposure ~ Instrument</a:t>
                </a:r>
              </a:p>
              <a:p>
                <a:pPr algn="l"/>
                <a:r>
                  <a:rPr lang="el-GR" sz="1400" dirty="0">
                    <a:latin typeface="+mn-lt"/>
                  </a:rPr>
                  <a:t>β</a:t>
                </a:r>
                <a:r>
                  <a:rPr lang="en-GB" sz="1400" baseline="-25000" dirty="0">
                    <a:latin typeface="+mn-lt"/>
                  </a:rPr>
                  <a:t>y</a:t>
                </a:r>
                <a:r>
                  <a:rPr lang="en-SE" sz="1400" dirty="0">
                    <a:latin typeface="+mn-lt"/>
                  </a:rPr>
                  <a:t> = Outcome ~ Instrument</a:t>
                </a:r>
              </a:p>
              <a:p>
                <a:pPr algn="l"/>
                <a:endParaRPr lang="en-SE" sz="1400" dirty="0">
                  <a:latin typeface="+mn-lt"/>
                </a:endParaRPr>
              </a:p>
              <a:p>
                <a:r>
                  <a:rPr lang="en-US" sz="1400" dirty="0">
                    <a:latin typeface="+mn-lt"/>
                  </a:rPr>
                  <a:t>Wald estimator</a:t>
                </a:r>
                <a:r>
                  <a:rPr lang="en-SE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SE" sz="1400" dirty="0"/>
                          <m:t>β</m:t>
                        </m:r>
                        <m:r>
                          <m:rPr>
                            <m:nor/>
                          </m:rPr>
                          <a:rPr lang="en-US" sz="1400" b="0" i="1" baseline="-25000" dirty="0" smtClean="0"/>
                          <m:t>y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1400" dirty="0"/>
                          <m:t>β</m:t>
                        </m:r>
                        <m:r>
                          <m:rPr>
                            <m:nor/>
                          </m:rPr>
                          <a:rPr lang="en-US" sz="1400" b="0" i="1" baseline="-25000" dirty="0" smtClean="0"/>
                          <m:t>x</m:t>
                        </m:r>
                      </m:den>
                    </m:f>
                  </m:oMath>
                </a14:m>
                <a:endParaRPr lang="en-SE" sz="14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S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S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S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nor/>
                          </m:rPr>
                          <a:rPr lang="en-SE" sz="1400" dirty="0"/>
                          <m:t>β</m:t>
                        </m:r>
                        <m:r>
                          <m:rPr>
                            <m:nor/>
                          </m:rPr>
                          <a:rPr lang="en-SE" sz="1400" baseline="-25000" dirty="0"/>
                          <m:t>x</m:t>
                        </m:r>
                      </m:den>
                    </m:f>
                  </m:oMath>
                </a14:m>
                <a:endParaRPr lang="en-SE" sz="1400" dirty="0">
                  <a:latin typeface="+mn-lt"/>
                </a:endParaRPr>
              </a:p>
              <a:p>
                <a:endParaRPr lang="en-SE" sz="1400" dirty="0">
                  <a:latin typeface="+mn-lt"/>
                </a:endParaRPr>
              </a:p>
              <a:p>
                <a:r>
                  <a:rPr lang="en-SE" sz="1400" dirty="0">
                    <a:latin typeface="+mn-lt"/>
                  </a:rPr>
                  <a:t>IVW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nor/>
                              </m:rPr>
                              <a:rPr lang="en-SE" sz="1400" dirty="0"/>
                              <m:t>β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 /</m:t>
                            </m:r>
                            <m:sSup>
                              <m:sSup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sz="14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 /</m:t>
                            </m:r>
                            <m:sSup>
                              <m:sSup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S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EFDBF6-1B4D-CD7D-67B1-3B82BD914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9" y="1529964"/>
                <a:ext cx="2734284" cy="2769978"/>
              </a:xfrm>
              <a:prstGeom prst="roundRect">
                <a:avLst/>
              </a:prstGeom>
              <a:blipFill>
                <a:blip r:embed="rId2"/>
                <a:stretch>
                  <a:fillRect b="-5479"/>
                </a:stretch>
              </a:blipFill>
              <a:ln w="63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C9A866-551E-3366-36AE-6676CABA637C}"/>
              </a:ext>
            </a:extLst>
          </p:cNvPr>
          <p:cNvSpPr txBox="1"/>
          <p:nvPr/>
        </p:nvSpPr>
        <p:spPr>
          <a:xfrm>
            <a:off x="7818054" y="1989214"/>
            <a:ext cx="952504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+mn-lt"/>
              </a:rPr>
              <a:t>GWAS</a:t>
            </a:r>
            <a:r>
              <a:rPr lang="en-SE" sz="1400" dirty="0">
                <a:latin typeface="+mn-lt"/>
              </a:rPr>
              <a:t>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8A63C-E5A2-B5E2-5A91-664F1A287E31}"/>
              </a:ext>
            </a:extLst>
          </p:cNvPr>
          <p:cNvSpPr txBox="1"/>
          <p:nvPr/>
        </p:nvSpPr>
        <p:spPr>
          <a:xfrm>
            <a:off x="7818053" y="2362244"/>
            <a:ext cx="952505" cy="30777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+mn-lt"/>
              </a:rPr>
              <a:t>GWAS</a:t>
            </a:r>
            <a:r>
              <a:rPr lang="en-SE" sz="1400" dirty="0">
                <a:latin typeface="+mn-lt"/>
              </a:rPr>
              <a:t> 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B1965E-2789-875A-F9A5-AA7128ED2DBB}"/>
              </a:ext>
            </a:extLst>
          </p:cNvPr>
          <p:cNvCxnSpPr>
            <a:endCxn id="14" idx="1"/>
          </p:cNvCxnSpPr>
          <p:nvPr/>
        </p:nvCxnSpPr>
        <p:spPr bwMode="auto">
          <a:xfrm flipV="1">
            <a:off x="7452320" y="2143103"/>
            <a:ext cx="365734" cy="106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557126-C9CA-6B35-96BB-B43E4CD7525F}"/>
              </a:ext>
            </a:extLst>
          </p:cNvPr>
          <p:cNvCxnSpPr>
            <a:endCxn id="16" idx="1"/>
          </p:cNvCxnSpPr>
          <p:nvPr/>
        </p:nvCxnSpPr>
        <p:spPr bwMode="auto">
          <a:xfrm>
            <a:off x="7452319" y="2409192"/>
            <a:ext cx="365734" cy="106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8FF9DB-DBA3-28FD-63E3-763D3310A571}"/>
              </a:ext>
            </a:extLst>
          </p:cNvPr>
          <p:cNvSpPr txBox="1"/>
          <p:nvPr/>
        </p:nvSpPr>
        <p:spPr>
          <a:xfrm>
            <a:off x="251520" y="1851670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Two-sample MR</a:t>
            </a:r>
          </a:p>
        </p:txBody>
      </p:sp>
    </p:spTree>
    <p:extLst>
      <p:ext uri="{BB962C8B-B14F-4D97-AF65-F5344CB8AC3E}">
        <p14:creationId xmlns:p14="http://schemas.microsoft.com/office/powerpoint/2010/main" val="16147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1FAE4-66F5-4341-2E54-31C81F49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en-SE">
                <a:solidFill>
                  <a:schemeClr val="tx1">
                    <a:lumMod val="85000"/>
                    <a:lumOff val="15000"/>
                  </a:schemeClr>
                </a:solidFill>
              </a:rPr>
              <a:t>MR versus genetic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D2AC-F0A8-2377-306C-341B47C41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3"/>
            <a:ext cx="6207019" cy="2490024"/>
          </a:xfrm>
        </p:spPr>
        <p:txBody>
          <a:bodyPr anchor="ctr">
            <a:normAutofit/>
          </a:bodyPr>
          <a:lstStyle/>
          <a:p>
            <a:r>
              <a:rPr lang="en-SE" sz="1500">
                <a:solidFill>
                  <a:schemeClr val="tx1">
                    <a:lumMod val="85000"/>
                    <a:lumOff val="15000"/>
                  </a:schemeClr>
                </a:solidFill>
              </a:rPr>
              <a:t>The interpretation of r</a:t>
            </a:r>
            <a:r>
              <a:rPr lang="en-SE" sz="1500" baseline="-2500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</a:p>
          <a:p>
            <a:pPr lvl="1"/>
            <a:endParaRPr lang="en-SE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SE" sz="1500">
                <a:solidFill>
                  <a:schemeClr val="tx1">
                    <a:lumMod val="85000"/>
                    <a:lumOff val="15000"/>
                  </a:schemeClr>
                </a:solidFill>
              </a:rPr>
              <a:t>Genome-wide versus top variants</a:t>
            </a:r>
          </a:p>
          <a:p>
            <a:pPr marL="0" indent="0">
              <a:buNone/>
            </a:pPr>
            <a:endParaRPr lang="en-SE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AC57B-3FC6-7F83-BB6F-81A87216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73514-A745-B244-9FC0-DE3AD9AB48B3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637E1-1A6C-A2EC-85F7-3B0D46D5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E393-5F04-17D4-64AD-52BB128C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31</a:t>
            </a:fld>
            <a:endParaRPr lang="sv-SE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3B541-6F75-DF5B-9350-0B2D36A7FB6D}"/>
              </a:ext>
            </a:extLst>
          </p:cNvPr>
          <p:cNvSpPr txBox="1"/>
          <p:nvPr/>
        </p:nvSpPr>
        <p:spPr>
          <a:xfrm>
            <a:off x="5866276" y="4773379"/>
            <a:ext cx="3602268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sz="1100" dirty="0">
                <a:latin typeface="+mn-lt"/>
              </a:rPr>
              <a:t>https://</a:t>
            </a:r>
            <a:r>
              <a:rPr lang="en-GB" sz="1100" dirty="0" err="1">
                <a:latin typeface="+mn-lt"/>
              </a:rPr>
              <a:t>www.nature.com</a:t>
            </a:r>
            <a:r>
              <a:rPr lang="en-GB" sz="1100" dirty="0">
                <a:latin typeface="+mn-lt"/>
              </a:rPr>
              <a:t>/articles/s41576-019-0137-z</a:t>
            </a:r>
            <a:endParaRPr lang="en-SE" sz="1100" dirty="0">
              <a:latin typeface="+mn-lt"/>
            </a:endParaRPr>
          </a:p>
        </p:txBody>
      </p:sp>
      <p:pic>
        <p:nvPicPr>
          <p:cNvPr id="9" name="Picture 2" descr="figure 1">
            <a:extLst>
              <a:ext uri="{FF2B5EF4-FFF2-40B4-BE49-F238E27FC236}">
                <a16:creationId xmlns:a16="http://schemas.microsoft.com/office/drawing/2014/main" id="{F9698976-5C15-B1D8-7460-DBBAAF844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28" y="293388"/>
            <a:ext cx="2371096" cy="438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7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1244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251-2AFD-FF06-6CE5-588A2012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607423"/>
            <a:ext cx="7457037" cy="1165860"/>
          </a:xfrm>
        </p:spPr>
        <p:txBody>
          <a:bodyPr anchor="ctr">
            <a:normAutofit/>
          </a:bodyPr>
          <a:lstStyle/>
          <a:p>
            <a:r>
              <a:rPr lang="en-SE" sz="3600" dirty="0"/>
              <a:t>Controversy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9857-5CD9-7306-A053-C90CC575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2263141"/>
            <a:ext cx="7455989" cy="2343494"/>
          </a:xfrm>
        </p:spPr>
        <p:txBody>
          <a:bodyPr anchor="ctr">
            <a:normAutofit/>
          </a:bodyPr>
          <a:lstStyle/>
          <a:p>
            <a:r>
              <a:rPr lang="en-SE" sz="1800" dirty="0"/>
              <a:t>Ancestry, assortative mating, no known biological effect</a:t>
            </a:r>
          </a:p>
          <a:p>
            <a:r>
              <a:rPr lang="en-SE" sz="1800" dirty="0"/>
              <a:t>The assumptions of MR can never be met</a:t>
            </a:r>
          </a:p>
          <a:p>
            <a:r>
              <a:rPr lang="en-SE" sz="1800" dirty="0"/>
              <a:t>Methodological rigour, statistical tricks</a:t>
            </a:r>
          </a:p>
          <a:p>
            <a:endParaRPr lang="en-SE" sz="18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4863984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C61F-5503-0C07-9B1C-DDD7CDD2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869180"/>
            <a:ext cx="2057400" cy="2738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A59C74-47AE-7542-B537-39581A7199AC}" type="datetime1">
              <a:rPr lang="sv-SE" smtClean="0"/>
              <a:pPr>
                <a:spcAft>
                  <a:spcPts val="600"/>
                </a:spcAft>
              </a:pPr>
              <a:t>2023-06-20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9575B-A3D2-7DD5-16A2-7B29F848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69180"/>
            <a:ext cx="3086100" cy="2738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206AB-26B4-43D8-A0EF-E293D5E0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869180"/>
            <a:ext cx="2057400" cy="2738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113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AC6A-F607-4DE6-6C90-FDCCCF37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0DD6-5E0E-BFFE-14EE-C486FF1A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https://github.com/gumeo/NSHG2023_MRworkshop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sz="1800" dirty="0" err="1"/>
              <a:t>Wifi</a:t>
            </a:r>
            <a:r>
              <a:rPr lang="en-GB" sz="1800" dirty="0"/>
              <a:t> </a:t>
            </a:r>
            <a:r>
              <a:rPr lang="en-GB" sz="1800" dirty="0" err="1"/>
              <a:t>Swissotel_Meeting</a:t>
            </a:r>
            <a:r>
              <a:rPr lang="en-GB" sz="1800" dirty="0"/>
              <a:t>, password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events</a:t>
            </a:r>
          </a:p>
          <a:p>
            <a:r>
              <a:rPr lang="en-GB" sz="1800" dirty="0">
                <a:cs typeface="Courier New" panose="02070309020205020404" pitchFamily="49" charset="0"/>
              </a:rPr>
              <a:t>Download repository: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git clone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https://github.com/gumeo/NSHG2023_MRworkshop.git</a:t>
            </a:r>
            <a:endParaRPr lang="en-GB" sz="1800" dirty="0">
              <a:cs typeface="Courier New" panose="02070309020205020404" pitchFamily="49" charset="0"/>
            </a:endParaRPr>
          </a:p>
          <a:p>
            <a:r>
              <a:rPr lang="en-GB" sz="1800" dirty="0">
                <a:cs typeface="Courier New" panose="02070309020205020404" pitchFamily="49" charset="0"/>
              </a:rPr>
              <a:t>Open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NSHG2023_MRworkshop.Rproj</a:t>
            </a:r>
          </a:p>
          <a:p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source ("analysis/step_0_prepwork.R")</a:t>
            </a:r>
          </a:p>
          <a:p>
            <a:pPr lvl="1"/>
            <a:r>
              <a:rPr lang="en-GB" sz="1500" dirty="0">
                <a:cs typeface="Courier New" panose="02070309020205020404" pitchFamily="49" charset="0"/>
              </a:rPr>
              <a:t>Most importantly run the last line to download the </a:t>
            </a:r>
            <a:r>
              <a:rPr lang="en-GB" sz="1500" dirty="0" err="1">
                <a:cs typeface="Courier New" panose="02070309020205020404" pitchFamily="49" charset="0"/>
              </a:rPr>
              <a:t>sumstats</a:t>
            </a:r>
            <a:r>
              <a:rPr lang="en-GB" sz="1500" dirty="0">
                <a:cs typeface="Courier New" panose="02070309020205020404" pitchFamily="49" charset="0"/>
              </a:rPr>
              <a:t> (~5Gb)</a:t>
            </a:r>
          </a:p>
          <a:p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68A9F-EF92-C60B-7AFD-4287998E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4CBA-76CE-1E4E-A7BB-54B7B29359D5}" type="datetime1">
              <a:rPr lang="sv-SE" smtClean="0"/>
              <a:t>2023-06-20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87A93-A5A0-D859-A40F-54D5C9E1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NHSG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4CDBC-B4A1-C83E-625B-A47F5813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9922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2B8A8-8B7B-4F41-8BDC-FDF1AF7D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is-IS">
                <a:solidFill>
                  <a:schemeClr val="tx1">
                    <a:lumMod val="85000"/>
                    <a:lumOff val="15000"/>
                  </a:schemeClr>
                </a:solidFill>
              </a:rPr>
              <a:t>Outline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9B5A-5E68-462F-971E-3169BF308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3"/>
            <a:ext cx="6207019" cy="249002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9.00-11.00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Plenary </a:t>
            </a:r>
          </a:p>
          <a:p>
            <a:pPr lvl="1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NHSG - MR workshop plenary</a:t>
            </a:r>
          </a:p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11.00-11.30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Coffee</a:t>
            </a:r>
          </a:p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11.30-12.30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Basics &amp; R tutorial </a:t>
            </a:r>
          </a:p>
          <a:p>
            <a:pPr lvl="1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NHSG - MR workshop part 2_JP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 tooltip="MR-Tutorial_Est_I.Rmd"/>
              </a:rPr>
              <a:t>–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15 min</a:t>
            </a:r>
            <a:endParaRPr lang="en-GB" sz="1200" b="0" i="0" u="sng" dirty="0">
              <a:effectLst/>
              <a:latin typeface="-apple-system"/>
            </a:endParaRPr>
          </a:p>
          <a:p>
            <a:pPr lvl="1"/>
            <a:r>
              <a:rPr lang="en-GB" sz="1200" b="0" i="0" u="sng" dirty="0">
                <a:effectLst/>
                <a:latin typeface="-apple-system"/>
              </a:rPr>
              <a:t>MR-Tutorial_Est_I.Rmd – 45 min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12.30-13.30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Lunch</a:t>
            </a:r>
          </a:p>
          <a:p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13.30-14.30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methods &amp; R tutorial</a:t>
            </a:r>
          </a:p>
          <a:p>
            <a:pPr lvl="1"/>
            <a:r>
              <a:rPr lang="en-GB" sz="1200" b="0" i="0" u="sng" dirty="0">
                <a:effectLst/>
                <a:latin typeface="-apple-system"/>
              </a:rPr>
              <a:t>MR-Tutorial_Est_II.Rmd - </a:t>
            </a:r>
            <a:r>
              <a:rPr lang="en-GB" sz="1200" u="sng" dirty="0">
                <a:latin typeface="-apple-system"/>
              </a:rPr>
              <a:t>3</a:t>
            </a:r>
            <a:r>
              <a:rPr lang="en-GB" sz="1200" b="0" i="0" dirty="0">
                <a:effectLst/>
                <a:latin typeface="-apple-system"/>
              </a:rPr>
              <a:t>0 min</a:t>
            </a:r>
          </a:p>
          <a:p>
            <a:pPr lvl="1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NHSG - MR workshop part 3_GE - 20 min</a:t>
            </a:r>
          </a:p>
          <a:p>
            <a:pPr lvl="1"/>
            <a:r>
              <a:rPr lang="en-GB" sz="1200" b="0" i="0" dirty="0">
                <a:effectLst/>
                <a:latin typeface="-apple-system"/>
              </a:rPr>
              <a:t>Wrap up – 10 min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0285C-7BED-6373-31D0-8A220C08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40220B6-BEA7-2B4A-996E-23019BE0ED1A}" type="datetime1">
              <a:rPr kumimoji="0" lang="sv-SE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2023-06-20</a:t>
            </a:fld>
            <a:endParaRPr kumimoji="0" lang="sv-SE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5E926-0B77-B048-518D-4ADD62EA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4851-9A7D-8BCF-9BCC-0F44C71E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5859C56-CB7E-413F-8971-4226A1EF6823}" type="slidenum">
              <a:rPr kumimoji="0" lang="sv-SE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21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2B8A8-8B7B-4F41-8BDC-FDF1AF7D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is-IS">
                <a:solidFill>
                  <a:schemeClr val="tx1">
                    <a:lumMod val="85000"/>
                    <a:lumOff val="15000"/>
                  </a:schemeClr>
                </a:solidFill>
              </a:rPr>
              <a:t>Outline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9B5A-5E68-462F-971E-3169BF308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3"/>
            <a:ext cx="6207019" cy="2490024"/>
          </a:xfrm>
        </p:spPr>
        <p:txBody>
          <a:bodyPr anchor="ctr">
            <a:normAutofit/>
          </a:bodyPr>
          <a:lstStyle/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Brief history of Mendelian Randomization (MR)</a:t>
            </a:r>
          </a:p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Assumptions for MR analysis</a:t>
            </a:r>
          </a:p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Checking assumptions (</a:t>
            </a:r>
            <a:r>
              <a:rPr lang="is-IS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</a:t>
            </a:r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</a:t>
            </a:r>
            <a:r>
              <a:rPr lang="is-I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 or impossible</a:t>
            </a:r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Reverse causality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Does the variant go through the exposure?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 versus other methods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0285C-7BED-6373-31D0-8A220C08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0220B6-BEA7-2B4A-996E-23019BE0ED1A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5E926-0B77-B048-518D-4ADD62EA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4851-9A7D-8BCF-9BCC-0F44C71E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5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185079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2D38-9D2A-4060-D32E-4624A144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en-IS">
                <a:solidFill>
                  <a:schemeClr val="tx1">
                    <a:lumMod val="85000"/>
                    <a:lumOff val="15000"/>
                  </a:schemeClr>
                </a:solidFill>
              </a:rPr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C4C00-0943-FE46-FE27-38098DEE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592110"/>
            <a:ext cx="7279974" cy="3139910"/>
          </a:xfrm>
        </p:spPr>
        <p:txBody>
          <a:bodyPr anchor="ctr">
            <a:normAutofit/>
          </a:bodyPr>
          <a:lstStyle/>
          <a:p>
            <a:r>
              <a:rPr lang="en-I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Mendelian Randomization is a method rooted in genetics</a:t>
            </a:r>
          </a:p>
          <a:p>
            <a:pPr lvl="1"/>
            <a:r>
              <a:rPr lang="en-I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Name directly inspired from Mendel’s rules of inheritance</a:t>
            </a:r>
          </a:p>
          <a:p>
            <a:pPr lvl="2"/>
            <a:r>
              <a:rPr lang="en-I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Law of segregation</a:t>
            </a:r>
          </a:p>
          <a:p>
            <a:pPr lvl="3"/>
            <a:r>
              <a:rPr lang="en-I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Gametes (Sex cells) only have a single copy of a gene</a:t>
            </a:r>
          </a:p>
          <a:p>
            <a:pPr lvl="2"/>
            <a:r>
              <a:rPr lang="en-I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Law of independent assortment</a:t>
            </a:r>
          </a:p>
          <a:p>
            <a:pPr lvl="3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pair of traits segregates independently of another pair during gamete formation. Different traits get equal opportunity to occur together.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genetics started in early 20</a:t>
            </a:r>
            <a:r>
              <a:rPr lang="en-GB" sz="1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century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First genetics-disease link established in 1949</a:t>
            </a:r>
          </a:p>
          <a:p>
            <a:pPr lvl="1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Linus Pauling and sickle cell anaemia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DNA discovered in 1953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1E63F-557D-6992-2A87-ECCAC29B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EBC2B3-182F-724A-B914-CD3CF70FAA70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93DE3-6117-52B5-FB46-91DC41C1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DFD11-C9B2-4CC8-0335-B7B4B368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6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210401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51435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2F40-E292-CFC0-7737-DE511B91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7200"/>
            <a:ext cx="2804505" cy="998129"/>
          </a:xfrm>
        </p:spPr>
        <p:txBody>
          <a:bodyPr>
            <a:normAutofit/>
          </a:bodyPr>
          <a:lstStyle/>
          <a:p>
            <a:r>
              <a:rPr lang="en-I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9F25-AE78-E673-E3E1-AB0F13FA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4" y="1645576"/>
            <a:ext cx="2570251" cy="2931440"/>
          </a:xfrm>
        </p:spPr>
        <p:txBody>
          <a:bodyPr>
            <a:normAutofit/>
          </a:bodyPr>
          <a:lstStyle/>
          <a:p>
            <a:r>
              <a:rPr lang="en-GB" sz="1500"/>
              <a:t>Human Genome Project started in 1990</a:t>
            </a:r>
          </a:p>
          <a:p>
            <a:r>
              <a:rPr lang="en-GB" sz="1500"/>
              <a:t>Early mentions of MR in the 2003 paper -&gt; </a:t>
            </a:r>
          </a:p>
          <a:p>
            <a:r>
              <a:rPr lang="en-GB" sz="1500"/>
              <a:t>Interesting that they specifically mention confounding by polymorphisms in linkage</a:t>
            </a:r>
          </a:p>
          <a:p>
            <a:pPr lvl="1"/>
            <a:r>
              <a:rPr lang="en-GB" sz="1500"/>
              <a:t>Focus more on single variants</a:t>
            </a:r>
            <a:endParaRPr lang="en-IS" sz="1500"/>
          </a:p>
          <a:p>
            <a:endParaRPr lang="en-IS" sz="1500"/>
          </a:p>
        </p:txBody>
      </p:sp>
      <p:pic>
        <p:nvPicPr>
          <p:cNvPr id="8" name="Picture 7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0A7FF83-483E-2228-B025-314CDA3E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2" y="889912"/>
            <a:ext cx="4616356" cy="33814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3EEC0-1FCC-30CA-8D72-F1C5EB68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FC017C-B777-094E-8897-B6D1F8344D62}" type="datetime1"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2023-06-20</a:t>
            </a:fld>
            <a:endParaRPr lang="sv-SE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0FC87-77B4-9058-91CB-CA2C7BD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B9DA1-CBC2-443E-68CF-17013F4D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sv-SE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3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3F87-969F-4F6A-9D46-E9FD30A0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Correlation is not causation!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122E2-9FE5-4BAC-9559-241F9EBA9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2744366" cy="3263504"/>
          </a:xfrm>
        </p:spPr>
        <p:txBody>
          <a:bodyPr>
            <a:normAutofit/>
          </a:bodyPr>
          <a:lstStyle/>
          <a:p>
            <a:r>
              <a:rPr lang="is-IS" sz="1800" dirty="0"/>
              <a:t>We cannot proof causality with results from observational data</a:t>
            </a:r>
          </a:p>
          <a:p>
            <a:r>
              <a:rPr lang="is-IS" sz="1800" dirty="0"/>
              <a:t>The gold-standard way is a randomised clinical trial (RCT)</a:t>
            </a:r>
          </a:p>
          <a:p>
            <a:pPr lvl="1"/>
            <a:r>
              <a:rPr lang="is-IS" sz="1400" dirty="0"/>
              <a:t>An experiment!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55CEDC-5096-4275-9EFA-19081F9B43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5895" y="1089763"/>
            <a:ext cx="5334157" cy="3493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31788-03D2-49CA-9483-3AEA346DA248}"/>
              </a:ext>
            </a:extLst>
          </p:cNvPr>
          <p:cNvSpPr txBox="1"/>
          <p:nvPr/>
        </p:nvSpPr>
        <p:spPr>
          <a:xfrm>
            <a:off x="5223510" y="4583897"/>
            <a:ext cx="267733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Bennet and Holmes 2017 Heart</a:t>
            </a:r>
          </a:p>
          <a:p>
            <a:r>
              <a:rPr lang="en-US" sz="825" dirty="0"/>
              <a:t>https://heart.bmj.com/content/heartjnl/103/18/1400.full.pdf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3DD11-B012-6F98-FD33-E5E05010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1B7-F67C-364E-BE2F-CE1B854D5FDA}" type="datetime1">
              <a:rPr lang="sv-SE" smtClean="0"/>
              <a:t>2023-06-20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04EB5-E83B-DF20-D13C-EAA04518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1795D-72F6-93E9-6AA9-B0D09016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90D-9AF5-4D86-83D9-89873BF279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3"/>
            <a:ext cx="9144861" cy="1650047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3171E-59DE-4254-98AC-1F682ADF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437474" cy="891540"/>
          </a:xfrm>
        </p:spPr>
        <p:txBody>
          <a:bodyPr>
            <a:normAutofit/>
          </a:bodyPr>
          <a:lstStyle/>
          <a:p>
            <a:r>
              <a:rPr lang="is-IS">
                <a:solidFill>
                  <a:schemeClr val="tx1">
                    <a:lumMod val="85000"/>
                    <a:lumOff val="15000"/>
                  </a:schemeClr>
                </a:solidFill>
              </a:rPr>
              <a:t>How do we conduct an experiment?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226D-F388-4696-AE6D-B224785D8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1823825"/>
            <a:ext cx="6207019" cy="2763867"/>
          </a:xfrm>
        </p:spPr>
        <p:txBody>
          <a:bodyPr anchor="ctr">
            <a:normAutofit/>
          </a:bodyPr>
          <a:lstStyle/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cannot manually account for all confounding factors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cannot even know them beforehand</a:t>
            </a:r>
          </a:p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Randomization is a tool to solve this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control the treatment difference between two randomized groups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can </a:t>
            </a:r>
            <a:r>
              <a:rPr lang="is-I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measure the effect of treatment independent of confounders</a:t>
            </a:r>
          </a:p>
          <a:p>
            <a:pPr lvl="2"/>
            <a:r>
              <a:rPr lang="is-I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Conditioned on the population/environment we are working with</a:t>
            </a:r>
          </a:p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Revolutionized in agriculture in the beginning of 20th century</a:t>
            </a:r>
          </a:p>
          <a:p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do experiments relate to genetics?</a:t>
            </a:r>
          </a:p>
          <a:p>
            <a:pPr lvl="1"/>
            <a:r>
              <a:rPr lang="is-I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Genetic variants represent </a:t>
            </a:r>
            <a:r>
              <a:rPr lang="is-I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natural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77EF-FF60-9203-8230-4742EEDF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F33664-CEA3-914C-931F-053EC81CDB10}" type="datetime1">
              <a:rPr lang="sv-SE" sz="800"/>
              <a:pPr>
                <a:spcAft>
                  <a:spcPts val="600"/>
                </a:spcAft>
              </a:pPr>
              <a:t>2023-06-20</a:t>
            </a:fld>
            <a:endParaRPr lang="sv-SE" sz="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BC02-3AA8-1B14-79AA-979D9679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v-SE" sz="800"/>
              <a:t>NHSG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ACDBB-C2E1-630A-ADB3-E5E66D3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859C56-CB7E-413F-8971-4226A1EF6823}" type="slidenum">
              <a:rPr lang="sv-SE" sz="800"/>
              <a:pPr>
                <a:spcAft>
                  <a:spcPts val="600"/>
                </a:spcAft>
              </a:pPr>
              <a:t>9</a:t>
            </a:fld>
            <a:endParaRPr lang="sv-SE" sz="800"/>
          </a:p>
        </p:txBody>
      </p:sp>
    </p:spTree>
    <p:extLst>
      <p:ext uri="{BB962C8B-B14F-4D97-AF65-F5344CB8AC3E}">
        <p14:creationId xmlns:p14="http://schemas.microsoft.com/office/powerpoint/2010/main" val="100890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8615BE51D60BA44B86811C5F608C49E" ma:contentTypeVersion="2" ma:contentTypeDescription="Skapa ett nytt dokument." ma:contentTypeScope="" ma:versionID="d667059fad6dae1f63e9797092a95b8a">
  <xsd:schema xmlns:xsd="http://www.w3.org/2001/XMLSchema" xmlns:xs="http://www.w3.org/2001/XMLSchema" xmlns:p="http://schemas.microsoft.com/office/2006/metadata/properties" xmlns:ns2="6843b716-3f6d-4983-a753-faa1afd2f446" targetNamespace="http://schemas.microsoft.com/office/2006/metadata/properties" ma:root="true" ma:fieldsID="5d1e914f83464b7ec701aba093d4bb6f" ns2:_="">
    <xsd:import namespace="6843b716-3f6d-4983-a753-faa1afd2f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3b716-3f6d-4983-a753-faa1afd2f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F79469-2F05-42F0-ADD1-5263841AE7B9}">
  <ds:schemaRefs>
    <ds:schemaRef ds:uri="http://purl.org/dc/dcmitype/"/>
    <ds:schemaRef ds:uri="http://schemas.microsoft.com/office/infopath/2007/PartnerControls"/>
    <ds:schemaRef ds:uri="6843b716-3f6d-4983-a753-faa1afd2f446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CDC593E-3641-4BA9-8595-5BDC4E30D1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A844A-28DB-4F7F-9528-C8456B38D5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43b716-3f6d-4983-a753-faa1afd2f4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9139</TotalTime>
  <Words>1248</Words>
  <Application>Microsoft Macintosh PowerPoint</Application>
  <PresentationFormat>On-screen Show (16:9)</PresentationFormat>
  <Paragraphs>292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Courier New</vt:lpstr>
      <vt:lpstr>DM Sans</vt:lpstr>
      <vt:lpstr>Times</vt:lpstr>
      <vt:lpstr>Office Theme</vt:lpstr>
      <vt:lpstr>Mendelian Randomization</vt:lpstr>
      <vt:lpstr>Joëlle Pasman</vt:lpstr>
      <vt:lpstr>Gudmundur Einarsson</vt:lpstr>
      <vt:lpstr>Outline</vt:lpstr>
      <vt:lpstr>Outline</vt:lpstr>
      <vt:lpstr>History</vt:lpstr>
      <vt:lpstr>History</vt:lpstr>
      <vt:lpstr>Correlation is not causation!</vt:lpstr>
      <vt:lpstr>How do we conduct an experiment?</vt:lpstr>
      <vt:lpstr>MR vs RCT</vt:lpstr>
      <vt:lpstr>Benefits of MR</vt:lpstr>
      <vt:lpstr>HDL Study https://www.sciencedirect.com/science/article/pii/S0140673612603122</vt:lpstr>
      <vt:lpstr>PowerPoint Presentation</vt:lpstr>
      <vt:lpstr>Summary of history</vt:lpstr>
      <vt:lpstr>MR Assumptions</vt:lpstr>
      <vt:lpstr>Mendelian randomization assumptions</vt:lpstr>
      <vt:lpstr>Mendelian randomization</vt:lpstr>
      <vt:lpstr>Mendelian randomization</vt:lpstr>
      <vt:lpstr>Can we validate these?</vt:lpstr>
      <vt:lpstr>Mediation examples Smoking, single variant</vt:lpstr>
      <vt:lpstr>Bidirectional Relationship BMI &lt;-&gt; T2D</vt:lpstr>
      <vt:lpstr>TCF7L2 case</vt:lpstr>
      <vt:lpstr>Does a significant regression slope imply causality?</vt:lpstr>
      <vt:lpstr>MR versus other methods</vt:lpstr>
      <vt:lpstr>MR versus experiment</vt:lpstr>
      <vt:lpstr>MR versus experiment</vt:lpstr>
      <vt:lpstr>The model</vt:lpstr>
      <vt:lpstr>PowerPoint Presentation</vt:lpstr>
      <vt:lpstr>MR versus PRS</vt:lpstr>
      <vt:lpstr>MR versus PRS</vt:lpstr>
      <vt:lpstr>MR versus genetic correlations</vt:lpstr>
      <vt:lpstr>Controversy</vt:lpstr>
      <vt:lpstr>Preparation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 workshop</dc:title>
  <dc:creator>Joëlle Pasman</dc:creator>
  <cp:lastModifiedBy>Joëlle Pasman</cp:lastModifiedBy>
  <cp:revision>21</cp:revision>
  <cp:lastPrinted>2005-09-23T14:22:03Z</cp:lastPrinted>
  <dcterms:created xsi:type="dcterms:W3CDTF">2023-03-24T13:11:43Z</dcterms:created>
  <dcterms:modified xsi:type="dcterms:W3CDTF">2023-06-20T14:39:34Z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0x010100B8615BE51D60BA44B86811C5F608C49E</vt:lpwstr>
  </property>
</Properties>
</file>